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9"/>
  </p:notesMasterIdLst>
  <p:sldIdLst>
    <p:sldId id="325" r:id="rId5"/>
    <p:sldId id="326" r:id="rId6"/>
    <p:sldId id="327" r:id="rId7"/>
    <p:sldId id="328" r:id="rId8"/>
    <p:sldId id="329" r:id="rId9"/>
    <p:sldId id="330" r:id="rId10"/>
    <p:sldId id="331"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6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10/21/2019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B3C782-30F3-4353-A7EC-A4019AF6CF86}" type="datetime1">
              <a:rPr lang="en-US" smtClean="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2840-3F9A-41D5-88D3-AF4A12202226}" type="datetime1">
              <a:rPr lang="en-US" smtClean="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10/21/2019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F24808-1E67-42D6-909C-FFD2C25166CD}" type="datetime1">
              <a:rPr lang="en-US" smtClean="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40FC86-635A-4D7D-B975-7D2311E38442}" type="datetime1">
              <a:rPr lang="en-US" smtClean="0"/>
              <a:t>10/21/2019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A4C6A-45FD-4202-953C-8BAC2B3505A4}" type="datetime1">
              <a:rPr lang="en-US" smtClean="0"/>
              <a:t>10/21/2019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10/21/2019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10/21/2019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10/21/2019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harjeet31/House-Price-Prediction-Model"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540279" y="1795849"/>
            <a:ext cx="3778870" cy="3114818"/>
          </a:xfrm>
        </p:spPr>
        <p:txBody>
          <a:bodyPr>
            <a:normAutofit/>
          </a:bodyPr>
          <a:lstStyle/>
          <a:p>
            <a:r>
              <a:rPr lang="en-US" sz="4000" dirty="0">
                <a:solidFill>
                  <a:srgbClr val="FEFFFF"/>
                </a:solidFill>
              </a:rPr>
              <a:t>House Price Predictive Modelling</a:t>
            </a:r>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srcRect l="23282" t="24102" r="20509"/>
          <a:stretch/>
        </p:blipFill>
        <p:spPr>
          <a:xfrm>
            <a:off x="4639732" y="10"/>
            <a:ext cx="7552267" cy="6857990"/>
          </a:xfrm>
          <a:prstGeom prst="rect">
            <a:avLst/>
          </a:prstGeom>
        </p:spPr>
      </p:pic>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anchor="ctr">
            <a:normAutofit fontScale="77500" lnSpcReduction="20000"/>
          </a:bodyPr>
          <a:lstStyle/>
          <a:p>
            <a:r>
              <a:rPr lang="en-US" sz="1600" dirty="0">
                <a:solidFill>
                  <a:srgbClr val="FEFFFF"/>
                </a:solidFill>
              </a:rPr>
              <a:t>By : Harjeet Kaur</a:t>
            </a:r>
          </a:p>
          <a:p>
            <a:r>
              <a:rPr lang="en-US" sz="1600" dirty="0">
                <a:solidFill>
                  <a:srgbClr val="FEFFFF"/>
                </a:solidFill>
              </a:rPr>
              <a:t>INSAID June2019 Cohort</a:t>
            </a:r>
          </a:p>
        </p:txBody>
      </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10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5" name="Rectangle 10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2A62CB9-8932-4C37-9A4C-1A76FC8D3A34}"/>
              </a:ext>
            </a:extLst>
          </p:cNvPr>
          <p:cNvSpPr>
            <a:spLocks noGrp="1"/>
          </p:cNvSpPr>
          <p:nvPr>
            <p:ph type="title"/>
          </p:nvPr>
        </p:nvSpPr>
        <p:spPr>
          <a:xfrm>
            <a:off x="540279" y="1795849"/>
            <a:ext cx="3778870" cy="3114818"/>
          </a:xfrm>
        </p:spPr>
        <p:txBody>
          <a:bodyPr vert="horz" lIns="91440" tIns="45720" rIns="91440" bIns="45720" rtlCol="0" anchor="b">
            <a:normAutofit/>
          </a:bodyPr>
          <a:lstStyle/>
          <a:p>
            <a:r>
              <a:rPr lang="en-US" sz="3700" dirty="0">
                <a:solidFill>
                  <a:srgbClr val="FEFFFF"/>
                </a:solidFill>
              </a:rPr>
              <a:t>Selection of 10 most Significant numerical features of House data</a:t>
            </a:r>
          </a:p>
        </p:txBody>
      </p:sp>
      <p:pic>
        <p:nvPicPr>
          <p:cNvPr id="4098" name="Picture 2" descr="A screenshot of a cell phone&#10;&#10;Description automatically generated">
            <a:extLst>
              <a:ext uri="{FF2B5EF4-FFF2-40B4-BE49-F238E27FC236}">
                <a16:creationId xmlns:a16="http://schemas.microsoft.com/office/drawing/2014/main" id="{76938CA7-C12F-4C83-8E92-D590353D14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30" r="3723" b="6005"/>
          <a:stretch/>
        </p:blipFill>
        <p:spPr bwMode="auto">
          <a:xfrm>
            <a:off x="4639732" y="10"/>
            <a:ext cx="7552267" cy="6857990"/>
          </a:xfrm>
          <a:prstGeom prst="rect">
            <a:avLst/>
          </a:prstGeom>
          <a:noFill/>
          <a:extLst>
            <a:ext uri="{909E8E84-426E-40DD-AFC4-6F175D3DCCD1}">
              <a14:hiddenFill xmlns:a14="http://schemas.microsoft.com/office/drawing/2010/main">
                <a:solidFill>
                  <a:srgbClr val="FFFFFF"/>
                </a:solidFill>
              </a14:hiddenFill>
            </a:ext>
          </a:extLst>
        </p:spPr>
      </p:pic>
      <p:sp>
        <p:nvSpPr>
          <p:cNvPr id="10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4530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9" name="Group 8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3" name="Rectangle 10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5"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7" name="Rectangle 106">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Title 6">
            <a:extLst>
              <a:ext uri="{FF2B5EF4-FFF2-40B4-BE49-F238E27FC236}">
                <a16:creationId xmlns:a16="http://schemas.microsoft.com/office/drawing/2014/main" id="{CF57256F-398E-4FD0-BAF5-DDCA1EDB75EE}"/>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b="1" dirty="0" err="1">
                <a:solidFill>
                  <a:srgbClr val="FEFFFF"/>
                </a:solidFill>
              </a:rPr>
              <a:t>OverallQual</a:t>
            </a:r>
            <a:r>
              <a:rPr lang="en-US" sz="4000" b="1" dirty="0">
                <a:solidFill>
                  <a:srgbClr val="FEFFFF"/>
                </a:solidFill>
              </a:rPr>
              <a:t> Vs </a:t>
            </a:r>
            <a:r>
              <a:rPr lang="en-US" sz="4000" b="1" dirty="0" err="1">
                <a:solidFill>
                  <a:srgbClr val="FEFFFF"/>
                </a:solidFill>
              </a:rPr>
              <a:t>SalePrice</a:t>
            </a:r>
            <a:br>
              <a:rPr lang="en-US" sz="4000" b="1" dirty="0">
                <a:solidFill>
                  <a:srgbClr val="FEFFFF"/>
                </a:solidFill>
              </a:rPr>
            </a:br>
            <a:endParaRPr lang="en-US" sz="4000" dirty="0">
              <a:solidFill>
                <a:srgbClr val="FEFFFF"/>
              </a:solidFill>
            </a:endParaRPr>
          </a:p>
        </p:txBody>
      </p:sp>
      <p:sp>
        <p:nvSpPr>
          <p:cNvPr id="111"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5126" name="Picture 6">
            <a:extLst>
              <a:ext uri="{FF2B5EF4-FFF2-40B4-BE49-F238E27FC236}">
                <a16:creationId xmlns:a16="http://schemas.microsoft.com/office/drawing/2014/main" id="{28EAB439-969E-49E9-A152-A7973ABA33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9733" y="85569"/>
            <a:ext cx="7525043" cy="6767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612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10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5" name="Rectangle 10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2639FEE-BAC2-472D-BB2B-CE1FE64A2E56}"/>
              </a:ext>
            </a:extLst>
          </p:cNvPr>
          <p:cNvSpPr>
            <a:spLocks noGrp="1"/>
          </p:cNvSpPr>
          <p:nvPr>
            <p:ph type="title"/>
          </p:nvPr>
        </p:nvSpPr>
        <p:spPr>
          <a:xfrm>
            <a:off x="540279" y="1795849"/>
            <a:ext cx="3778870" cy="3114818"/>
          </a:xfrm>
        </p:spPr>
        <p:txBody>
          <a:bodyPr vert="horz" lIns="91440" tIns="45720" rIns="91440" bIns="45720" rtlCol="0" anchor="b">
            <a:normAutofit/>
          </a:bodyPr>
          <a:lstStyle/>
          <a:p>
            <a:r>
              <a:rPr lang="en-US" sz="4000">
                <a:solidFill>
                  <a:srgbClr val="FEFFFF"/>
                </a:solidFill>
              </a:rPr>
              <a:t> Living Area Vs SalePrice</a:t>
            </a:r>
          </a:p>
        </p:txBody>
      </p:sp>
      <p:pic>
        <p:nvPicPr>
          <p:cNvPr id="6146" name="Picture 2" descr="A close up of a map&#10;&#10;Description automatically generated">
            <a:extLst>
              <a:ext uri="{FF2B5EF4-FFF2-40B4-BE49-F238E27FC236}">
                <a16:creationId xmlns:a16="http://schemas.microsoft.com/office/drawing/2014/main" id="{8BCD5BE1-9D21-4D5A-A294-93F86DFF20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51" r="9093" b="2"/>
          <a:stretch/>
        </p:blipFill>
        <p:spPr bwMode="auto">
          <a:xfrm>
            <a:off x="4639732" y="10"/>
            <a:ext cx="7552267" cy="6857990"/>
          </a:xfrm>
          <a:prstGeom prst="rect">
            <a:avLst/>
          </a:prstGeom>
          <a:noFill/>
          <a:extLst>
            <a:ext uri="{909E8E84-426E-40DD-AFC4-6F175D3DCCD1}">
              <a14:hiddenFill xmlns:a14="http://schemas.microsoft.com/office/drawing/2010/main">
                <a:solidFill>
                  <a:srgbClr val="FFFFFF"/>
                </a:solidFill>
              </a14:hiddenFill>
            </a:ext>
          </a:extLst>
        </p:spPr>
      </p:pic>
      <p:sp>
        <p:nvSpPr>
          <p:cNvPr id="10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07691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72" name="Group 7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173" name="Group 8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74" name="Rectangle 9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75"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176" name="Rectangle 102">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104">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D285584-042A-45E4-891A-51174432E19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 GarageCars Vs SalePrice</a:t>
            </a:r>
          </a:p>
        </p:txBody>
      </p:sp>
      <p:sp>
        <p:nvSpPr>
          <p:cNvPr id="7178"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7170" name="Picture 2">
            <a:extLst>
              <a:ext uri="{FF2B5EF4-FFF2-40B4-BE49-F238E27FC236}">
                <a16:creationId xmlns:a16="http://schemas.microsoft.com/office/drawing/2014/main" id="{BF103ECF-6CA2-4B88-9893-36FE106B37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6948" y="0"/>
            <a:ext cx="7535064" cy="685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321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6"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7"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8"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9"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0"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1"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2"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43"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44"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45"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6"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7"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9" name="Group 148">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50"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51"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52"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53"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4"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55"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6"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7"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8"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9"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60"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61"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63" name="Rectangle 162">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67" name="Rectangle 166">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9" name="Rectangle 168">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1" name="Rectangle 170">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078102-5F81-45D7-81C1-619495AAE515}"/>
              </a:ext>
            </a:extLst>
          </p:cNvPr>
          <p:cNvSpPr>
            <a:spLocks noGrp="1"/>
          </p:cNvSpPr>
          <p:nvPr>
            <p:ph type="title"/>
          </p:nvPr>
        </p:nvSpPr>
        <p:spPr>
          <a:xfrm>
            <a:off x="540279" y="1795849"/>
            <a:ext cx="3778870" cy="3114818"/>
          </a:xfrm>
        </p:spPr>
        <p:txBody>
          <a:bodyPr vert="horz" lIns="91440" tIns="45720" rIns="91440" bIns="45720" rtlCol="0" anchor="b">
            <a:normAutofit/>
          </a:bodyPr>
          <a:lstStyle/>
          <a:p>
            <a:r>
              <a:rPr lang="en-US" sz="4000">
                <a:solidFill>
                  <a:srgbClr val="FEFFFF"/>
                </a:solidFill>
              </a:rPr>
              <a:t>YearBuilt vs Sale Price</a:t>
            </a:r>
          </a:p>
        </p:txBody>
      </p:sp>
      <p:pic>
        <p:nvPicPr>
          <p:cNvPr id="8194" name="Picture 2" descr="A screenshot of a cell phone&#10;&#10;Description automatically generated">
            <a:extLst>
              <a:ext uri="{FF2B5EF4-FFF2-40B4-BE49-F238E27FC236}">
                <a16:creationId xmlns:a16="http://schemas.microsoft.com/office/drawing/2014/main" id="{DB825F12-7C76-456D-B263-053488E9E6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95" r="24685" b="-1"/>
          <a:stretch/>
        </p:blipFill>
        <p:spPr bwMode="auto">
          <a:xfrm>
            <a:off x="4639732" y="10"/>
            <a:ext cx="755226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413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10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5" name="Rectangle 10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4303BFC-68A1-4C2D-B4D7-6AF6A4D6CA1F}"/>
              </a:ext>
            </a:extLst>
          </p:cNvPr>
          <p:cNvSpPr>
            <a:spLocks noGrp="1"/>
          </p:cNvSpPr>
          <p:nvPr>
            <p:ph type="title"/>
          </p:nvPr>
        </p:nvSpPr>
        <p:spPr>
          <a:xfrm>
            <a:off x="540279" y="1795849"/>
            <a:ext cx="3778870" cy="3114818"/>
          </a:xfrm>
        </p:spPr>
        <p:txBody>
          <a:bodyPr vert="horz" lIns="91440" tIns="45720" rIns="91440" bIns="45720" rtlCol="0" anchor="b">
            <a:normAutofit/>
          </a:bodyPr>
          <a:lstStyle/>
          <a:p>
            <a:r>
              <a:rPr lang="en-US" sz="4000">
                <a:solidFill>
                  <a:srgbClr val="FEFFFF"/>
                </a:solidFill>
              </a:rPr>
              <a:t> Remodal vs Sale Price</a:t>
            </a:r>
          </a:p>
        </p:txBody>
      </p:sp>
      <p:pic>
        <p:nvPicPr>
          <p:cNvPr id="9218" name="Picture 2" descr="A screenshot of a cell phone&#10;&#10;Description automatically generated">
            <a:extLst>
              <a:ext uri="{FF2B5EF4-FFF2-40B4-BE49-F238E27FC236}">
                <a16:creationId xmlns:a16="http://schemas.microsoft.com/office/drawing/2014/main" id="{EA0D0B1C-B6E7-4E48-9A7E-62AEEC5484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14" r="25266" b="-1"/>
          <a:stretch/>
        </p:blipFill>
        <p:spPr bwMode="auto">
          <a:xfrm>
            <a:off x="4639732" y="10"/>
            <a:ext cx="755226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810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46C6307-0136-47B0-A7A7-1EAFF53009F3}"/>
              </a:ext>
            </a:extLst>
          </p:cNvPr>
          <p:cNvSpPr>
            <a:spLocks noGrp="1"/>
          </p:cNvSpPr>
          <p:nvPr>
            <p:ph type="title"/>
          </p:nvPr>
        </p:nvSpPr>
        <p:spPr>
          <a:xfrm>
            <a:off x="1843391" y="624110"/>
            <a:ext cx="9383408" cy="1280890"/>
          </a:xfrm>
        </p:spPr>
        <p:txBody>
          <a:bodyPr>
            <a:normAutofit/>
          </a:bodyPr>
          <a:lstStyle/>
          <a:p>
            <a:pPr>
              <a:lnSpc>
                <a:spcPct val="90000"/>
              </a:lnSpc>
            </a:pPr>
            <a:r>
              <a:rPr lang="en-US" sz="2800" b="1">
                <a:solidFill>
                  <a:srgbClr val="FFFFFF"/>
                </a:solidFill>
              </a:rPr>
              <a:t>Creating Model with 10 significant feature variables</a:t>
            </a:r>
            <a:br>
              <a:rPr lang="en-US" sz="2800" b="1">
                <a:solidFill>
                  <a:srgbClr val="FFFFFF"/>
                </a:solidFill>
              </a:rPr>
            </a:br>
            <a:endParaRPr lang="en-US" sz="2800">
              <a:solidFill>
                <a:srgbClr val="FFFFFF"/>
              </a:solidFill>
            </a:endParaRP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E519A273-1A7C-45C6-8B45-EC3A7402FCDA}"/>
              </a:ext>
            </a:extLst>
          </p:cNvPr>
          <p:cNvSpPr>
            <a:spLocks noGrp="1"/>
          </p:cNvSpPr>
          <p:nvPr>
            <p:ph idx="1"/>
          </p:nvPr>
        </p:nvSpPr>
        <p:spPr>
          <a:xfrm>
            <a:off x="346364" y="2623929"/>
            <a:ext cx="11028218" cy="4137089"/>
          </a:xfrm>
        </p:spPr>
        <p:txBody>
          <a:bodyPr>
            <a:normAutofit lnSpcReduction="10000"/>
          </a:bodyPr>
          <a:lstStyle/>
          <a:p>
            <a:r>
              <a:rPr lang="en-US" dirty="0">
                <a:latin typeface="Arial Nova Cond" panose="020B0604020202020204" pitchFamily="34" charset="0"/>
              </a:rPr>
              <a:t>Applied below mentioned models</a:t>
            </a:r>
          </a:p>
          <a:p>
            <a:r>
              <a:rPr lang="en-US" dirty="0">
                <a:latin typeface="Arial Nova Cond" panose="020B0604020202020204" pitchFamily="34" charset="0"/>
              </a:rPr>
              <a:t>Linear Regression</a:t>
            </a:r>
          </a:p>
          <a:p>
            <a:r>
              <a:rPr lang="en-US" dirty="0">
                <a:latin typeface="Arial Nova Cond" panose="020B0604020202020204" pitchFamily="34" charset="0"/>
              </a:rPr>
              <a:t>Linear </a:t>
            </a:r>
            <a:r>
              <a:rPr lang="en-US" dirty="0" err="1">
                <a:latin typeface="Arial Nova Cond" panose="020B0604020202020204" pitchFamily="34" charset="0"/>
              </a:rPr>
              <a:t>gridSearchCV</a:t>
            </a:r>
            <a:endParaRPr lang="en-US" dirty="0">
              <a:latin typeface="Arial Nova Cond" panose="020B0604020202020204" pitchFamily="34" charset="0"/>
            </a:endParaRPr>
          </a:p>
          <a:p>
            <a:r>
              <a:rPr lang="en-US" dirty="0">
                <a:latin typeface="Arial Nova Cond" panose="020B0604020202020204" pitchFamily="34" charset="0"/>
              </a:rPr>
              <a:t>Random Forest Regressor</a:t>
            </a:r>
          </a:p>
          <a:p>
            <a:pPr marL="0" indent="0">
              <a:buNone/>
            </a:pPr>
            <a:endParaRPr lang="en-US" dirty="0">
              <a:latin typeface="Arial Nova Cond" panose="020B0604020202020204" pitchFamily="34" charset="0"/>
            </a:endParaRPr>
          </a:p>
          <a:p>
            <a:pPr marL="0" indent="0">
              <a:buNone/>
            </a:pPr>
            <a:r>
              <a:rPr lang="en-US" dirty="0">
                <a:latin typeface="Arial Nova Cond" panose="020B0604020202020204" pitchFamily="34" charset="0"/>
              </a:rPr>
              <a:t>Evaluate model metrics and accuracy</a:t>
            </a:r>
          </a:p>
          <a:p>
            <a:pPr>
              <a:buFontTx/>
              <a:buChar char="-"/>
            </a:pPr>
            <a:r>
              <a:rPr lang="en-US" dirty="0">
                <a:latin typeface="Arial Nova Cond" panose="020B0604020202020204" pitchFamily="34" charset="0"/>
              </a:rPr>
              <a:t>MAE</a:t>
            </a:r>
          </a:p>
          <a:p>
            <a:pPr>
              <a:buFontTx/>
              <a:buChar char="-"/>
            </a:pPr>
            <a:r>
              <a:rPr lang="en-US" dirty="0">
                <a:latin typeface="Arial Nova Cond" panose="020B0604020202020204" pitchFamily="34" charset="0"/>
              </a:rPr>
              <a:t>MSE</a:t>
            </a:r>
          </a:p>
          <a:p>
            <a:pPr>
              <a:buFontTx/>
              <a:buChar char="-"/>
            </a:pPr>
            <a:r>
              <a:rPr lang="en-US" dirty="0">
                <a:latin typeface="Arial Nova Cond" panose="020B0604020202020204" pitchFamily="34" charset="0"/>
              </a:rPr>
              <a:t>RMSE</a:t>
            </a:r>
          </a:p>
          <a:p>
            <a:pPr>
              <a:buFontTx/>
              <a:buChar char="-"/>
            </a:pPr>
            <a:r>
              <a:rPr lang="en-US" dirty="0">
                <a:latin typeface="Arial Nova Cond" panose="020B0604020202020204" pitchFamily="34" charset="0"/>
              </a:rPr>
              <a:t>R2 score</a:t>
            </a:r>
          </a:p>
          <a:p>
            <a:pPr marL="0" indent="0">
              <a:buNone/>
            </a:pPr>
            <a:r>
              <a:rPr lang="en-US" dirty="0">
                <a:latin typeface="Arial Nova Cond" panose="020B0604020202020204" pitchFamily="34" charset="0"/>
              </a:rPr>
              <a:t>-   Accuracy</a:t>
            </a:r>
          </a:p>
        </p:txBody>
      </p:sp>
    </p:spTree>
    <p:extLst>
      <p:ext uri="{BB962C8B-B14F-4D97-AF65-F5344CB8AC3E}">
        <p14:creationId xmlns:p14="http://schemas.microsoft.com/office/powerpoint/2010/main" val="89065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8B11-097D-4583-B099-6774946B6C55}"/>
              </a:ext>
            </a:extLst>
          </p:cNvPr>
          <p:cNvSpPr>
            <a:spLocks noGrp="1"/>
          </p:cNvSpPr>
          <p:nvPr>
            <p:ph type="title"/>
          </p:nvPr>
        </p:nvSpPr>
        <p:spPr/>
        <p:txBody>
          <a:bodyPr/>
          <a:lstStyle/>
          <a:p>
            <a:r>
              <a:rPr lang="en-US" dirty="0"/>
              <a:t>Result of Model with 10 features</a:t>
            </a:r>
          </a:p>
        </p:txBody>
      </p:sp>
      <p:graphicFrame>
        <p:nvGraphicFramePr>
          <p:cNvPr id="4" name="Content Placeholder 3">
            <a:extLst>
              <a:ext uri="{FF2B5EF4-FFF2-40B4-BE49-F238E27FC236}">
                <a16:creationId xmlns:a16="http://schemas.microsoft.com/office/drawing/2014/main" id="{A3994759-0FFB-4556-B63A-109F458FBF04}"/>
              </a:ext>
            </a:extLst>
          </p:cNvPr>
          <p:cNvGraphicFramePr>
            <a:graphicFrameLocks noGrp="1"/>
          </p:cNvGraphicFramePr>
          <p:nvPr>
            <p:ph idx="1"/>
            <p:extLst>
              <p:ext uri="{D42A27DB-BD31-4B8C-83A1-F6EECF244321}">
                <p14:modId xmlns:p14="http://schemas.microsoft.com/office/powerpoint/2010/main" val="1767483120"/>
              </p:ext>
            </p:extLst>
          </p:nvPr>
        </p:nvGraphicFramePr>
        <p:xfrm>
          <a:off x="1182756" y="2524513"/>
          <a:ext cx="10570338" cy="2428488"/>
        </p:xfrm>
        <a:graphic>
          <a:graphicData uri="http://schemas.openxmlformats.org/drawingml/2006/table">
            <a:tbl>
              <a:tblPr/>
              <a:tblGrid>
                <a:gridCol w="1761723">
                  <a:extLst>
                    <a:ext uri="{9D8B030D-6E8A-4147-A177-3AD203B41FA5}">
                      <a16:colId xmlns:a16="http://schemas.microsoft.com/office/drawing/2014/main" val="2735091131"/>
                    </a:ext>
                  </a:extLst>
                </a:gridCol>
                <a:gridCol w="1761723">
                  <a:extLst>
                    <a:ext uri="{9D8B030D-6E8A-4147-A177-3AD203B41FA5}">
                      <a16:colId xmlns:a16="http://schemas.microsoft.com/office/drawing/2014/main" val="2036049955"/>
                    </a:ext>
                  </a:extLst>
                </a:gridCol>
                <a:gridCol w="1761723">
                  <a:extLst>
                    <a:ext uri="{9D8B030D-6E8A-4147-A177-3AD203B41FA5}">
                      <a16:colId xmlns:a16="http://schemas.microsoft.com/office/drawing/2014/main" val="2947615942"/>
                    </a:ext>
                  </a:extLst>
                </a:gridCol>
                <a:gridCol w="1761723">
                  <a:extLst>
                    <a:ext uri="{9D8B030D-6E8A-4147-A177-3AD203B41FA5}">
                      <a16:colId xmlns:a16="http://schemas.microsoft.com/office/drawing/2014/main" val="4132081269"/>
                    </a:ext>
                  </a:extLst>
                </a:gridCol>
                <a:gridCol w="1761723">
                  <a:extLst>
                    <a:ext uri="{9D8B030D-6E8A-4147-A177-3AD203B41FA5}">
                      <a16:colId xmlns:a16="http://schemas.microsoft.com/office/drawing/2014/main" val="1308418022"/>
                    </a:ext>
                  </a:extLst>
                </a:gridCol>
                <a:gridCol w="1761723">
                  <a:extLst>
                    <a:ext uri="{9D8B030D-6E8A-4147-A177-3AD203B41FA5}">
                      <a16:colId xmlns:a16="http://schemas.microsoft.com/office/drawing/2014/main" val="1830057109"/>
                    </a:ext>
                  </a:extLst>
                </a:gridCol>
              </a:tblGrid>
              <a:tr h="462569">
                <a:tc>
                  <a:txBody>
                    <a:bodyPr/>
                    <a:lstStyle/>
                    <a:p>
                      <a:pPr algn="r" fontAlgn="ctr"/>
                      <a:endParaRPr lang="en-US" b="1">
                        <a:effectLst/>
                      </a:endParaRPr>
                    </a:p>
                  </a:txBody>
                  <a:tcPr anchor="ctr">
                    <a:lnL>
                      <a:noFill/>
                    </a:lnL>
                    <a:lnR>
                      <a:noFill/>
                    </a:lnR>
                    <a:lnT>
                      <a:noFill/>
                    </a:lnT>
                    <a:lnB>
                      <a:noFill/>
                    </a:lnB>
                    <a:solidFill>
                      <a:srgbClr val="FFFFFF"/>
                    </a:solidFill>
                  </a:tcPr>
                </a:tc>
                <a:tc>
                  <a:txBody>
                    <a:bodyPr/>
                    <a:lstStyle/>
                    <a:p>
                      <a:pPr algn="r" fontAlgn="ctr"/>
                      <a:r>
                        <a:rPr lang="en-US" b="1">
                          <a:effectLst/>
                        </a:rPr>
                        <a:t>Model</a:t>
                      </a:r>
                    </a:p>
                  </a:txBody>
                  <a:tcPr anchor="ctr">
                    <a:lnL>
                      <a:noFill/>
                    </a:lnL>
                    <a:lnR>
                      <a:noFill/>
                    </a:lnR>
                    <a:lnT>
                      <a:noFill/>
                    </a:lnT>
                    <a:lnB>
                      <a:noFill/>
                    </a:lnB>
                    <a:solidFill>
                      <a:srgbClr val="FFFFFF"/>
                    </a:solidFill>
                  </a:tcPr>
                </a:tc>
                <a:tc>
                  <a:txBody>
                    <a:bodyPr/>
                    <a:lstStyle/>
                    <a:p>
                      <a:pPr algn="r" fontAlgn="ctr"/>
                      <a:r>
                        <a:rPr lang="en-US" b="1">
                          <a:effectLst/>
                        </a:rPr>
                        <a:t>MAE</a:t>
                      </a:r>
                    </a:p>
                  </a:txBody>
                  <a:tcPr anchor="ctr">
                    <a:lnL>
                      <a:noFill/>
                    </a:lnL>
                    <a:lnR>
                      <a:noFill/>
                    </a:lnR>
                    <a:lnT>
                      <a:noFill/>
                    </a:lnT>
                    <a:lnB>
                      <a:noFill/>
                    </a:lnB>
                    <a:solidFill>
                      <a:srgbClr val="FFFFFF"/>
                    </a:solidFill>
                  </a:tcPr>
                </a:tc>
                <a:tc>
                  <a:txBody>
                    <a:bodyPr/>
                    <a:lstStyle/>
                    <a:p>
                      <a:pPr algn="r" fontAlgn="ctr"/>
                      <a:r>
                        <a:rPr lang="en-US" b="1">
                          <a:effectLst/>
                        </a:rPr>
                        <a:t>R Squared</a:t>
                      </a:r>
                    </a:p>
                  </a:txBody>
                  <a:tcPr anchor="ctr">
                    <a:lnL>
                      <a:noFill/>
                    </a:lnL>
                    <a:lnR>
                      <a:noFill/>
                    </a:lnR>
                    <a:lnT>
                      <a:noFill/>
                    </a:lnT>
                    <a:lnB>
                      <a:noFill/>
                    </a:lnB>
                    <a:solidFill>
                      <a:srgbClr val="FFFFFF"/>
                    </a:solidFill>
                  </a:tcPr>
                </a:tc>
                <a:tc>
                  <a:txBody>
                    <a:bodyPr/>
                    <a:lstStyle/>
                    <a:p>
                      <a:pPr algn="r" fontAlgn="ctr"/>
                      <a:r>
                        <a:rPr lang="en-US" b="1">
                          <a:effectLst/>
                        </a:rPr>
                        <a:t>RMSE</a:t>
                      </a:r>
                    </a:p>
                  </a:txBody>
                  <a:tcPr anchor="ctr">
                    <a:lnL>
                      <a:noFill/>
                    </a:lnL>
                    <a:lnR>
                      <a:noFill/>
                    </a:lnR>
                    <a:lnT>
                      <a:noFill/>
                    </a:lnT>
                    <a:lnB>
                      <a:noFill/>
                    </a:lnB>
                    <a:solidFill>
                      <a:srgbClr val="FFFFFF"/>
                    </a:solidFill>
                  </a:tcPr>
                </a:tc>
                <a:tc>
                  <a:txBody>
                    <a:bodyPr/>
                    <a:lstStyle/>
                    <a:p>
                      <a:pPr algn="r" fontAlgn="ctr"/>
                      <a:r>
                        <a:rPr lang="en-US" b="1">
                          <a:effectLst/>
                        </a:rPr>
                        <a:t>R2Score</a:t>
                      </a:r>
                    </a:p>
                  </a:txBody>
                  <a:tcPr anchor="ctr">
                    <a:lnL>
                      <a:noFill/>
                    </a:lnL>
                    <a:lnR>
                      <a:noFill/>
                    </a:lnR>
                    <a:lnT>
                      <a:noFill/>
                    </a:lnT>
                    <a:lnB>
                      <a:noFill/>
                    </a:lnB>
                    <a:solidFill>
                      <a:srgbClr val="FFFFFF"/>
                    </a:solidFill>
                  </a:tcPr>
                </a:tc>
                <a:extLst>
                  <a:ext uri="{0D108BD9-81ED-4DB2-BD59-A6C34878D82A}">
                    <a16:rowId xmlns:a16="http://schemas.microsoft.com/office/drawing/2014/main" val="1749103781"/>
                  </a:ext>
                </a:extLst>
              </a:tr>
              <a:tr h="809496">
                <a:tc>
                  <a:txBody>
                    <a:bodyPr/>
                    <a:lstStyle/>
                    <a:p>
                      <a:pPr algn="r" fontAlgn="ctr"/>
                      <a:r>
                        <a:rPr lang="en-US" b="1">
                          <a:effectLst/>
                        </a:rPr>
                        <a:t>0</a:t>
                      </a:r>
                    </a:p>
                  </a:txBody>
                  <a:tcPr anchor="ctr">
                    <a:lnL>
                      <a:noFill/>
                    </a:lnL>
                    <a:lnR>
                      <a:noFill/>
                    </a:lnR>
                    <a:lnT>
                      <a:noFill/>
                    </a:lnT>
                    <a:lnB>
                      <a:noFill/>
                    </a:lnB>
                    <a:solidFill>
                      <a:srgbClr val="F5F5F5"/>
                    </a:solidFill>
                  </a:tcPr>
                </a:tc>
                <a:tc>
                  <a:txBody>
                    <a:bodyPr/>
                    <a:lstStyle/>
                    <a:p>
                      <a:pPr algn="r" fontAlgn="ctr"/>
                      <a:r>
                        <a:rPr lang="en-US">
                          <a:effectLst/>
                        </a:rPr>
                        <a:t>Linear Regression</a:t>
                      </a:r>
                    </a:p>
                  </a:txBody>
                  <a:tcPr anchor="ctr">
                    <a:lnL>
                      <a:noFill/>
                    </a:lnL>
                    <a:lnR>
                      <a:noFill/>
                    </a:lnR>
                    <a:lnT>
                      <a:noFill/>
                    </a:lnT>
                    <a:lnB>
                      <a:noFill/>
                    </a:lnB>
                    <a:solidFill>
                      <a:srgbClr val="F5F5F5"/>
                    </a:solidFill>
                  </a:tcPr>
                </a:tc>
                <a:tc>
                  <a:txBody>
                    <a:bodyPr/>
                    <a:lstStyle/>
                    <a:p>
                      <a:pPr algn="r" fontAlgn="ctr"/>
                      <a:r>
                        <a:rPr lang="en-US">
                          <a:effectLst/>
                        </a:rPr>
                        <a:t>0.278</a:t>
                      </a:r>
                    </a:p>
                  </a:txBody>
                  <a:tcPr anchor="ctr">
                    <a:lnL>
                      <a:noFill/>
                    </a:lnL>
                    <a:lnR>
                      <a:noFill/>
                    </a:lnR>
                    <a:lnT>
                      <a:noFill/>
                    </a:lnT>
                    <a:lnB>
                      <a:noFill/>
                    </a:lnB>
                    <a:solidFill>
                      <a:srgbClr val="F5F5F5"/>
                    </a:solidFill>
                  </a:tcPr>
                </a:tc>
                <a:tc>
                  <a:txBody>
                    <a:bodyPr/>
                    <a:lstStyle/>
                    <a:p>
                      <a:pPr algn="r" fontAlgn="ctr"/>
                      <a:r>
                        <a:rPr lang="en-US">
                          <a:effectLst/>
                        </a:rPr>
                        <a:t>0.163</a:t>
                      </a:r>
                    </a:p>
                  </a:txBody>
                  <a:tcPr anchor="ctr">
                    <a:lnL>
                      <a:noFill/>
                    </a:lnL>
                    <a:lnR>
                      <a:noFill/>
                    </a:lnR>
                    <a:lnT>
                      <a:noFill/>
                    </a:lnT>
                    <a:lnB>
                      <a:noFill/>
                    </a:lnB>
                    <a:solidFill>
                      <a:srgbClr val="F5F5F5"/>
                    </a:solidFill>
                  </a:tcPr>
                </a:tc>
                <a:tc>
                  <a:txBody>
                    <a:bodyPr/>
                    <a:lstStyle/>
                    <a:p>
                      <a:pPr algn="r" fontAlgn="ctr"/>
                      <a:r>
                        <a:rPr lang="en-US">
                          <a:effectLst/>
                        </a:rPr>
                        <a:t>0.404644</a:t>
                      </a:r>
                    </a:p>
                  </a:txBody>
                  <a:tcPr anchor="ctr">
                    <a:lnL>
                      <a:noFill/>
                    </a:lnL>
                    <a:lnR>
                      <a:noFill/>
                    </a:lnR>
                    <a:lnT>
                      <a:noFill/>
                    </a:lnT>
                    <a:lnB>
                      <a:noFill/>
                    </a:lnB>
                    <a:solidFill>
                      <a:srgbClr val="F5F5F5"/>
                    </a:solidFill>
                  </a:tcPr>
                </a:tc>
                <a:tc>
                  <a:txBody>
                    <a:bodyPr/>
                    <a:lstStyle/>
                    <a:p>
                      <a:pPr algn="r" fontAlgn="ctr"/>
                      <a:r>
                        <a:rPr lang="en-US">
                          <a:effectLst/>
                        </a:rPr>
                        <a:t>0.842791</a:t>
                      </a:r>
                    </a:p>
                  </a:txBody>
                  <a:tcPr anchor="ctr">
                    <a:lnL>
                      <a:noFill/>
                    </a:lnL>
                    <a:lnR>
                      <a:noFill/>
                    </a:lnR>
                    <a:lnT>
                      <a:noFill/>
                    </a:lnT>
                    <a:lnB>
                      <a:noFill/>
                    </a:lnB>
                    <a:solidFill>
                      <a:srgbClr val="F5F5F5"/>
                    </a:solidFill>
                  </a:tcPr>
                </a:tc>
                <a:extLst>
                  <a:ext uri="{0D108BD9-81ED-4DB2-BD59-A6C34878D82A}">
                    <a16:rowId xmlns:a16="http://schemas.microsoft.com/office/drawing/2014/main" val="526928557"/>
                  </a:ext>
                </a:extLst>
              </a:tr>
              <a:tr h="1156423">
                <a:tc>
                  <a:txBody>
                    <a:bodyPr/>
                    <a:lstStyle/>
                    <a:p>
                      <a:pPr algn="r" fontAlgn="ctr"/>
                      <a:r>
                        <a:rPr lang="en-US" b="1">
                          <a:effectLst/>
                        </a:rPr>
                        <a:t>1</a:t>
                      </a:r>
                    </a:p>
                  </a:txBody>
                  <a:tcPr anchor="ctr">
                    <a:lnL>
                      <a:noFill/>
                    </a:lnL>
                    <a:lnR>
                      <a:noFill/>
                    </a:lnR>
                    <a:lnT>
                      <a:noFill/>
                    </a:lnT>
                    <a:lnB>
                      <a:noFill/>
                    </a:lnB>
                    <a:solidFill>
                      <a:srgbClr val="FFFFFF"/>
                    </a:solidFill>
                  </a:tcPr>
                </a:tc>
                <a:tc>
                  <a:txBody>
                    <a:bodyPr/>
                    <a:lstStyle/>
                    <a:p>
                      <a:pPr algn="r" fontAlgn="ctr"/>
                      <a:r>
                        <a:rPr lang="en-US">
                          <a:effectLst/>
                        </a:rPr>
                        <a:t>Random Forest Regressor</a:t>
                      </a:r>
                    </a:p>
                  </a:txBody>
                  <a:tcPr anchor="ctr">
                    <a:lnL>
                      <a:noFill/>
                    </a:lnL>
                    <a:lnR>
                      <a:noFill/>
                    </a:lnR>
                    <a:lnT>
                      <a:noFill/>
                    </a:lnT>
                    <a:lnB>
                      <a:noFill/>
                    </a:lnB>
                    <a:solidFill>
                      <a:srgbClr val="FFFFFF"/>
                    </a:solidFill>
                  </a:tcPr>
                </a:tc>
                <a:tc>
                  <a:txBody>
                    <a:bodyPr/>
                    <a:lstStyle/>
                    <a:p>
                      <a:pPr algn="r" fontAlgn="ctr"/>
                      <a:r>
                        <a:rPr lang="en-US">
                          <a:effectLst/>
                        </a:rPr>
                        <a:t>0.226</a:t>
                      </a:r>
                    </a:p>
                  </a:txBody>
                  <a:tcPr anchor="ctr">
                    <a:lnL>
                      <a:noFill/>
                    </a:lnL>
                    <a:lnR>
                      <a:noFill/>
                    </a:lnR>
                    <a:lnT>
                      <a:noFill/>
                    </a:lnT>
                    <a:lnB>
                      <a:noFill/>
                    </a:lnB>
                    <a:solidFill>
                      <a:srgbClr val="FFFFFF"/>
                    </a:solidFill>
                  </a:tcPr>
                </a:tc>
                <a:tc>
                  <a:txBody>
                    <a:bodyPr/>
                    <a:lstStyle/>
                    <a:p>
                      <a:pPr algn="r" fontAlgn="ctr"/>
                      <a:r>
                        <a:rPr lang="en-US">
                          <a:effectLst/>
                        </a:rPr>
                        <a:t>0.118</a:t>
                      </a:r>
                    </a:p>
                  </a:txBody>
                  <a:tcPr anchor="ctr">
                    <a:lnL>
                      <a:noFill/>
                    </a:lnL>
                    <a:lnR>
                      <a:noFill/>
                    </a:lnR>
                    <a:lnT>
                      <a:noFill/>
                    </a:lnT>
                    <a:lnB>
                      <a:noFill/>
                    </a:lnB>
                    <a:solidFill>
                      <a:srgbClr val="FFFFFF"/>
                    </a:solidFill>
                  </a:tcPr>
                </a:tc>
                <a:tc>
                  <a:txBody>
                    <a:bodyPr/>
                    <a:lstStyle/>
                    <a:p>
                      <a:pPr algn="r" fontAlgn="ctr"/>
                      <a:r>
                        <a:rPr lang="en-US">
                          <a:effectLst/>
                        </a:rPr>
                        <a:t>0.344005</a:t>
                      </a:r>
                    </a:p>
                  </a:txBody>
                  <a:tcPr anchor="ctr">
                    <a:lnL>
                      <a:noFill/>
                    </a:lnL>
                    <a:lnR>
                      <a:noFill/>
                    </a:lnR>
                    <a:lnT>
                      <a:noFill/>
                    </a:lnT>
                    <a:lnB>
                      <a:noFill/>
                    </a:lnB>
                    <a:solidFill>
                      <a:srgbClr val="FFFFFF"/>
                    </a:solidFill>
                  </a:tcPr>
                </a:tc>
                <a:tc>
                  <a:txBody>
                    <a:bodyPr/>
                    <a:lstStyle/>
                    <a:p>
                      <a:pPr algn="r" fontAlgn="ctr"/>
                      <a:r>
                        <a:rPr lang="en-US" dirty="0">
                          <a:effectLst/>
                        </a:rPr>
                        <a:t>0.886378</a:t>
                      </a:r>
                    </a:p>
                  </a:txBody>
                  <a:tcPr anchor="ctr">
                    <a:lnL>
                      <a:noFill/>
                    </a:lnL>
                    <a:lnR>
                      <a:noFill/>
                    </a:lnR>
                    <a:lnT>
                      <a:noFill/>
                    </a:lnT>
                    <a:lnB>
                      <a:noFill/>
                    </a:lnB>
                    <a:solidFill>
                      <a:srgbClr val="FFFFFF"/>
                    </a:solidFill>
                  </a:tcPr>
                </a:tc>
                <a:extLst>
                  <a:ext uri="{0D108BD9-81ED-4DB2-BD59-A6C34878D82A}">
                    <a16:rowId xmlns:a16="http://schemas.microsoft.com/office/drawing/2014/main" val="1762313410"/>
                  </a:ext>
                </a:extLst>
              </a:tr>
            </a:tbl>
          </a:graphicData>
        </a:graphic>
      </p:graphicFrame>
    </p:spTree>
    <p:extLst>
      <p:ext uri="{BB962C8B-B14F-4D97-AF65-F5344CB8AC3E}">
        <p14:creationId xmlns:p14="http://schemas.microsoft.com/office/powerpoint/2010/main" val="4024282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FE5C-6A10-4906-B119-308D5725DCA8}"/>
              </a:ext>
            </a:extLst>
          </p:cNvPr>
          <p:cNvSpPr>
            <a:spLocks noGrp="1"/>
          </p:cNvSpPr>
          <p:nvPr>
            <p:ph type="title"/>
          </p:nvPr>
        </p:nvSpPr>
        <p:spPr/>
        <p:txBody>
          <a:bodyPr/>
          <a:lstStyle/>
          <a:p>
            <a:r>
              <a:rPr lang="en-US" dirty="0"/>
              <a:t>Result of Model with 15 features </a:t>
            </a:r>
          </a:p>
        </p:txBody>
      </p:sp>
      <p:graphicFrame>
        <p:nvGraphicFramePr>
          <p:cNvPr id="4" name="Content Placeholder 3">
            <a:extLst>
              <a:ext uri="{FF2B5EF4-FFF2-40B4-BE49-F238E27FC236}">
                <a16:creationId xmlns:a16="http://schemas.microsoft.com/office/drawing/2014/main" id="{E73EE55B-AD1B-4F2F-94D1-5BEFDFA8819A}"/>
              </a:ext>
            </a:extLst>
          </p:cNvPr>
          <p:cNvGraphicFramePr>
            <a:graphicFrameLocks noGrp="1"/>
          </p:cNvGraphicFramePr>
          <p:nvPr>
            <p:ph idx="1"/>
            <p:extLst>
              <p:ext uri="{D42A27DB-BD31-4B8C-83A1-F6EECF244321}">
                <p14:modId xmlns:p14="http://schemas.microsoft.com/office/powerpoint/2010/main" val="2918104325"/>
              </p:ext>
            </p:extLst>
          </p:nvPr>
        </p:nvGraphicFramePr>
        <p:xfrm>
          <a:off x="1043609" y="2524539"/>
          <a:ext cx="10843590" cy="2458306"/>
        </p:xfrm>
        <a:graphic>
          <a:graphicData uri="http://schemas.openxmlformats.org/drawingml/2006/table">
            <a:tbl>
              <a:tblPr/>
              <a:tblGrid>
                <a:gridCol w="1807265">
                  <a:extLst>
                    <a:ext uri="{9D8B030D-6E8A-4147-A177-3AD203B41FA5}">
                      <a16:colId xmlns:a16="http://schemas.microsoft.com/office/drawing/2014/main" val="3000614888"/>
                    </a:ext>
                  </a:extLst>
                </a:gridCol>
                <a:gridCol w="1807265">
                  <a:extLst>
                    <a:ext uri="{9D8B030D-6E8A-4147-A177-3AD203B41FA5}">
                      <a16:colId xmlns:a16="http://schemas.microsoft.com/office/drawing/2014/main" val="734694214"/>
                    </a:ext>
                  </a:extLst>
                </a:gridCol>
                <a:gridCol w="1807265">
                  <a:extLst>
                    <a:ext uri="{9D8B030D-6E8A-4147-A177-3AD203B41FA5}">
                      <a16:colId xmlns:a16="http://schemas.microsoft.com/office/drawing/2014/main" val="1877751853"/>
                    </a:ext>
                  </a:extLst>
                </a:gridCol>
                <a:gridCol w="1807265">
                  <a:extLst>
                    <a:ext uri="{9D8B030D-6E8A-4147-A177-3AD203B41FA5}">
                      <a16:colId xmlns:a16="http://schemas.microsoft.com/office/drawing/2014/main" val="2334934434"/>
                    </a:ext>
                  </a:extLst>
                </a:gridCol>
                <a:gridCol w="1807265">
                  <a:extLst>
                    <a:ext uri="{9D8B030D-6E8A-4147-A177-3AD203B41FA5}">
                      <a16:colId xmlns:a16="http://schemas.microsoft.com/office/drawing/2014/main" val="2358162377"/>
                    </a:ext>
                  </a:extLst>
                </a:gridCol>
                <a:gridCol w="1807265">
                  <a:extLst>
                    <a:ext uri="{9D8B030D-6E8A-4147-A177-3AD203B41FA5}">
                      <a16:colId xmlns:a16="http://schemas.microsoft.com/office/drawing/2014/main" val="3844763446"/>
                    </a:ext>
                  </a:extLst>
                </a:gridCol>
              </a:tblGrid>
              <a:tr h="468249">
                <a:tc>
                  <a:txBody>
                    <a:bodyPr/>
                    <a:lstStyle/>
                    <a:p>
                      <a:pPr algn="r" fontAlgn="ctr"/>
                      <a:endParaRPr lang="en-US" b="1">
                        <a:effectLst/>
                      </a:endParaRPr>
                    </a:p>
                  </a:txBody>
                  <a:tcPr anchor="ctr">
                    <a:lnL>
                      <a:noFill/>
                    </a:lnL>
                    <a:lnR>
                      <a:noFill/>
                    </a:lnR>
                    <a:lnT>
                      <a:noFill/>
                    </a:lnT>
                    <a:lnB>
                      <a:noFill/>
                    </a:lnB>
                    <a:solidFill>
                      <a:srgbClr val="FFFFFF"/>
                    </a:solidFill>
                  </a:tcPr>
                </a:tc>
                <a:tc>
                  <a:txBody>
                    <a:bodyPr/>
                    <a:lstStyle/>
                    <a:p>
                      <a:pPr algn="r" fontAlgn="ctr"/>
                      <a:r>
                        <a:rPr lang="en-US" b="1">
                          <a:effectLst/>
                        </a:rPr>
                        <a:t>Model</a:t>
                      </a:r>
                    </a:p>
                  </a:txBody>
                  <a:tcPr anchor="ctr">
                    <a:lnL>
                      <a:noFill/>
                    </a:lnL>
                    <a:lnR>
                      <a:noFill/>
                    </a:lnR>
                    <a:lnT>
                      <a:noFill/>
                    </a:lnT>
                    <a:lnB>
                      <a:noFill/>
                    </a:lnB>
                    <a:solidFill>
                      <a:srgbClr val="FFFFFF"/>
                    </a:solidFill>
                  </a:tcPr>
                </a:tc>
                <a:tc>
                  <a:txBody>
                    <a:bodyPr/>
                    <a:lstStyle/>
                    <a:p>
                      <a:pPr algn="r" fontAlgn="ctr"/>
                      <a:r>
                        <a:rPr lang="en-US" b="1">
                          <a:effectLst/>
                        </a:rPr>
                        <a:t>MAE</a:t>
                      </a:r>
                    </a:p>
                  </a:txBody>
                  <a:tcPr anchor="ctr">
                    <a:lnL>
                      <a:noFill/>
                    </a:lnL>
                    <a:lnR>
                      <a:noFill/>
                    </a:lnR>
                    <a:lnT>
                      <a:noFill/>
                    </a:lnT>
                    <a:lnB>
                      <a:noFill/>
                    </a:lnB>
                    <a:solidFill>
                      <a:srgbClr val="FFFFFF"/>
                    </a:solidFill>
                  </a:tcPr>
                </a:tc>
                <a:tc>
                  <a:txBody>
                    <a:bodyPr/>
                    <a:lstStyle/>
                    <a:p>
                      <a:pPr algn="r" fontAlgn="ctr"/>
                      <a:r>
                        <a:rPr lang="en-US" b="1">
                          <a:effectLst/>
                        </a:rPr>
                        <a:t>R Squared</a:t>
                      </a:r>
                    </a:p>
                  </a:txBody>
                  <a:tcPr anchor="ctr">
                    <a:lnL>
                      <a:noFill/>
                    </a:lnL>
                    <a:lnR>
                      <a:noFill/>
                    </a:lnR>
                    <a:lnT>
                      <a:noFill/>
                    </a:lnT>
                    <a:lnB>
                      <a:noFill/>
                    </a:lnB>
                    <a:solidFill>
                      <a:srgbClr val="FFFFFF"/>
                    </a:solidFill>
                  </a:tcPr>
                </a:tc>
                <a:tc>
                  <a:txBody>
                    <a:bodyPr/>
                    <a:lstStyle/>
                    <a:p>
                      <a:pPr algn="r" fontAlgn="ctr"/>
                      <a:r>
                        <a:rPr lang="en-US" b="1">
                          <a:effectLst/>
                        </a:rPr>
                        <a:t>RMSE</a:t>
                      </a:r>
                    </a:p>
                  </a:txBody>
                  <a:tcPr anchor="ctr">
                    <a:lnL>
                      <a:noFill/>
                    </a:lnL>
                    <a:lnR>
                      <a:noFill/>
                    </a:lnR>
                    <a:lnT>
                      <a:noFill/>
                    </a:lnT>
                    <a:lnB>
                      <a:noFill/>
                    </a:lnB>
                    <a:solidFill>
                      <a:srgbClr val="FFFFFF"/>
                    </a:solidFill>
                  </a:tcPr>
                </a:tc>
                <a:tc>
                  <a:txBody>
                    <a:bodyPr/>
                    <a:lstStyle/>
                    <a:p>
                      <a:pPr algn="r" fontAlgn="ctr"/>
                      <a:r>
                        <a:rPr lang="en-US" b="1">
                          <a:effectLst/>
                        </a:rPr>
                        <a:t>R2Score</a:t>
                      </a:r>
                    </a:p>
                  </a:txBody>
                  <a:tcPr anchor="ctr">
                    <a:lnL>
                      <a:noFill/>
                    </a:lnL>
                    <a:lnR>
                      <a:noFill/>
                    </a:lnR>
                    <a:lnT>
                      <a:noFill/>
                    </a:lnT>
                    <a:lnB>
                      <a:noFill/>
                    </a:lnB>
                    <a:solidFill>
                      <a:srgbClr val="FFFFFF"/>
                    </a:solidFill>
                  </a:tcPr>
                </a:tc>
                <a:extLst>
                  <a:ext uri="{0D108BD9-81ED-4DB2-BD59-A6C34878D82A}">
                    <a16:rowId xmlns:a16="http://schemas.microsoft.com/office/drawing/2014/main" val="370766059"/>
                  </a:ext>
                </a:extLst>
              </a:tr>
              <a:tr h="819435">
                <a:tc>
                  <a:txBody>
                    <a:bodyPr/>
                    <a:lstStyle/>
                    <a:p>
                      <a:pPr algn="r" fontAlgn="ctr"/>
                      <a:r>
                        <a:rPr lang="en-US" b="1">
                          <a:effectLst/>
                        </a:rPr>
                        <a:t>0</a:t>
                      </a:r>
                    </a:p>
                  </a:txBody>
                  <a:tcPr anchor="ctr">
                    <a:lnL>
                      <a:noFill/>
                    </a:lnL>
                    <a:lnR>
                      <a:noFill/>
                    </a:lnR>
                    <a:lnT>
                      <a:noFill/>
                    </a:lnT>
                    <a:lnB>
                      <a:noFill/>
                    </a:lnB>
                    <a:solidFill>
                      <a:srgbClr val="F5F5F5"/>
                    </a:solidFill>
                  </a:tcPr>
                </a:tc>
                <a:tc>
                  <a:txBody>
                    <a:bodyPr/>
                    <a:lstStyle/>
                    <a:p>
                      <a:pPr algn="r" fontAlgn="ctr"/>
                      <a:r>
                        <a:rPr lang="en-US">
                          <a:effectLst/>
                        </a:rPr>
                        <a:t>Linear Regression</a:t>
                      </a:r>
                    </a:p>
                  </a:txBody>
                  <a:tcPr anchor="ctr">
                    <a:lnL>
                      <a:noFill/>
                    </a:lnL>
                    <a:lnR>
                      <a:noFill/>
                    </a:lnR>
                    <a:lnT>
                      <a:noFill/>
                    </a:lnT>
                    <a:lnB>
                      <a:noFill/>
                    </a:lnB>
                    <a:solidFill>
                      <a:srgbClr val="F5F5F5"/>
                    </a:solidFill>
                  </a:tcPr>
                </a:tc>
                <a:tc>
                  <a:txBody>
                    <a:bodyPr/>
                    <a:lstStyle/>
                    <a:p>
                      <a:pPr algn="r" fontAlgn="ctr"/>
                      <a:r>
                        <a:rPr lang="en-US">
                          <a:effectLst/>
                        </a:rPr>
                        <a:t>0.256</a:t>
                      </a:r>
                    </a:p>
                  </a:txBody>
                  <a:tcPr anchor="ctr">
                    <a:lnL>
                      <a:noFill/>
                    </a:lnL>
                    <a:lnR>
                      <a:noFill/>
                    </a:lnR>
                    <a:lnT>
                      <a:noFill/>
                    </a:lnT>
                    <a:lnB>
                      <a:noFill/>
                    </a:lnB>
                    <a:solidFill>
                      <a:srgbClr val="F5F5F5"/>
                    </a:solidFill>
                  </a:tcPr>
                </a:tc>
                <a:tc>
                  <a:txBody>
                    <a:bodyPr/>
                    <a:lstStyle/>
                    <a:p>
                      <a:pPr algn="r" fontAlgn="ctr"/>
                      <a:r>
                        <a:rPr lang="en-US">
                          <a:effectLst/>
                        </a:rPr>
                        <a:t>0.134</a:t>
                      </a:r>
                    </a:p>
                  </a:txBody>
                  <a:tcPr anchor="ctr">
                    <a:lnL>
                      <a:noFill/>
                    </a:lnL>
                    <a:lnR>
                      <a:noFill/>
                    </a:lnR>
                    <a:lnT>
                      <a:noFill/>
                    </a:lnT>
                    <a:lnB>
                      <a:noFill/>
                    </a:lnB>
                    <a:solidFill>
                      <a:srgbClr val="F5F5F5"/>
                    </a:solidFill>
                  </a:tcPr>
                </a:tc>
                <a:tc>
                  <a:txBody>
                    <a:bodyPr/>
                    <a:lstStyle/>
                    <a:p>
                      <a:pPr algn="r" fontAlgn="ctr"/>
                      <a:r>
                        <a:rPr lang="en-US">
                          <a:effectLst/>
                        </a:rPr>
                        <a:t>0.367414</a:t>
                      </a:r>
                    </a:p>
                  </a:txBody>
                  <a:tcPr anchor="ctr">
                    <a:lnL>
                      <a:noFill/>
                    </a:lnL>
                    <a:lnR>
                      <a:noFill/>
                    </a:lnR>
                    <a:lnT>
                      <a:noFill/>
                    </a:lnT>
                    <a:lnB>
                      <a:noFill/>
                    </a:lnB>
                    <a:solidFill>
                      <a:srgbClr val="F5F5F5"/>
                    </a:solidFill>
                  </a:tcPr>
                </a:tc>
                <a:tc>
                  <a:txBody>
                    <a:bodyPr/>
                    <a:lstStyle/>
                    <a:p>
                      <a:pPr algn="r" fontAlgn="ctr"/>
                      <a:r>
                        <a:rPr lang="en-US">
                          <a:effectLst/>
                        </a:rPr>
                        <a:t>0.870388</a:t>
                      </a:r>
                    </a:p>
                  </a:txBody>
                  <a:tcPr anchor="ctr">
                    <a:lnL>
                      <a:noFill/>
                    </a:lnL>
                    <a:lnR>
                      <a:noFill/>
                    </a:lnR>
                    <a:lnT>
                      <a:noFill/>
                    </a:lnT>
                    <a:lnB>
                      <a:noFill/>
                    </a:lnB>
                    <a:solidFill>
                      <a:srgbClr val="F5F5F5"/>
                    </a:solidFill>
                  </a:tcPr>
                </a:tc>
                <a:extLst>
                  <a:ext uri="{0D108BD9-81ED-4DB2-BD59-A6C34878D82A}">
                    <a16:rowId xmlns:a16="http://schemas.microsoft.com/office/drawing/2014/main" val="2519432110"/>
                  </a:ext>
                </a:extLst>
              </a:tr>
              <a:tr h="1170622">
                <a:tc>
                  <a:txBody>
                    <a:bodyPr/>
                    <a:lstStyle/>
                    <a:p>
                      <a:pPr algn="r" fontAlgn="ctr"/>
                      <a:r>
                        <a:rPr lang="en-US" b="1">
                          <a:effectLst/>
                        </a:rPr>
                        <a:t>1</a:t>
                      </a:r>
                    </a:p>
                  </a:txBody>
                  <a:tcPr anchor="ctr">
                    <a:lnL>
                      <a:noFill/>
                    </a:lnL>
                    <a:lnR>
                      <a:noFill/>
                    </a:lnR>
                    <a:lnT>
                      <a:noFill/>
                    </a:lnT>
                    <a:lnB>
                      <a:noFill/>
                    </a:lnB>
                    <a:solidFill>
                      <a:srgbClr val="FFFFFF"/>
                    </a:solidFill>
                  </a:tcPr>
                </a:tc>
                <a:tc>
                  <a:txBody>
                    <a:bodyPr/>
                    <a:lstStyle/>
                    <a:p>
                      <a:pPr algn="r" fontAlgn="ctr"/>
                      <a:r>
                        <a:rPr lang="en-US">
                          <a:effectLst/>
                        </a:rPr>
                        <a:t>Random Forest Regressor</a:t>
                      </a:r>
                    </a:p>
                  </a:txBody>
                  <a:tcPr anchor="ctr">
                    <a:lnL>
                      <a:noFill/>
                    </a:lnL>
                    <a:lnR>
                      <a:noFill/>
                    </a:lnR>
                    <a:lnT>
                      <a:noFill/>
                    </a:lnT>
                    <a:lnB>
                      <a:noFill/>
                    </a:lnB>
                    <a:solidFill>
                      <a:srgbClr val="FFFFFF"/>
                    </a:solidFill>
                  </a:tcPr>
                </a:tc>
                <a:tc>
                  <a:txBody>
                    <a:bodyPr/>
                    <a:lstStyle/>
                    <a:p>
                      <a:pPr algn="r" fontAlgn="ctr"/>
                      <a:r>
                        <a:rPr lang="en-US">
                          <a:effectLst/>
                        </a:rPr>
                        <a:t>0.209</a:t>
                      </a:r>
                    </a:p>
                  </a:txBody>
                  <a:tcPr anchor="ctr">
                    <a:lnL>
                      <a:noFill/>
                    </a:lnL>
                    <a:lnR>
                      <a:noFill/>
                    </a:lnR>
                    <a:lnT>
                      <a:noFill/>
                    </a:lnT>
                    <a:lnB>
                      <a:noFill/>
                    </a:lnB>
                    <a:solidFill>
                      <a:srgbClr val="FFFFFF"/>
                    </a:solidFill>
                  </a:tcPr>
                </a:tc>
                <a:tc>
                  <a:txBody>
                    <a:bodyPr/>
                    <a:lstStyle/>
                    <a:p>
                      <a:pPr algn="r" fontAlgn="ctr"/>
                      <a:r>
                        <a:rPr lang="en-US">
                          <a:effectLst/>
                        </a:rPr>
                        <a:t>0.103</a:t>
                      </a:r>
                    </a:p>
                  </a:txBody>
                  <a:tcPr anchor="ctr">
                    <a:lnL>
                      <a:noFill/>
                    </a:lnL>
                    <a:lnR>
                      <a:noFill/>
                    </a:lnR>
                    <a:lnT>
                      <a:noFill/>
                    </a:lnT>
                    <a:lnB>
                      <a:noFill/>
                    </a:lnB>
                    <a:solidFill>
                      <a:srgbClr val="FFFFFF"/>
                    </a:solidFill>
                  </a:tcPr>
                </a:tc>
                <a:tc>
                  <a:txBody>
                    <a:bodyPr/>
                    <a:lstStyle/>
                    <a:p>
                      <a:pPr algn="r" fontAlgn="ctr"/>
                      <a:r>
                        <a:rPr lang="en-US">
                          <a:effectLst/>
                        </a:rPr>
                        <a:t>0.322396</a:t>
                      </a:r>
                    </a:p>
                  </a:txBody>
                  <a:tcPr anchor="ctr">
                    <a:lnL>
                      <a:noFill/>
                    </a:lnL>
                    <a:lnR>
                      <a:noFill/>
                    </a:lnR>
                    <a:lnT>
                      <a:noFill/>
                    </a:lnT>
                    <a:lnB>
                      <a:noFill/>
                    </a:lnB>
                    <a:solidFill>
                      <a:srgbClr val="FFFFFF"/>
                    </a:solidFill>
                  </a:tcPr>
                </a:tc>
                <a:tc>
                  <a:txBody>
                    <a:bodyPr/>
                    <a:lstStyle/>
                    <a:p>
                      <a:pPr algn="r" fontAlgn="ctr"/>
                      <a:r>
                        <a:rPr lang="en-US" dirty="0">
                          <a:effectLst/>
                        </a:rPr>
                        <a:t>0.900204</a:t>
                      </a:r>
                    </a:p>
                  </a:txBody>
                  <a:tcPr anchor="ctr">
                    <a:lnL>
                      <a:noFill/>
                    </a:lnL>
                    <a:lnR>
                      <a:noFill/>
                    </a:lnR>
                    <a:lnT>
                      <a:noFill/>
                    </a:lnT>
                    <a:lnB>
                      <a:noFill/>
                    </a:lnB>
                    <a:solidFill>
                      <a:srgbClr val="FFFFFF"/>
                    </a:solidFill>
                  </a:tcPr>
                </a:tc>
                <a:extLst>
                  <a:ext uri="{0D108BD9-81ED-4DB2-BD59-A6C34878D82A}">
                    <a16:rowId xmlns:a16="http://schemas.microsoft.com/office/drawing/2014/main" val="1008079851"/>
                  </a:ext>
                </a:extLst>
              </a:tr>
            </a:tbl>
          </a:graphicData>
        </a:graphic>
      </p:graphicFrame>
    </p:spTree>
    <p:extLst>
      <p:ext uri="{BB962C8B-B14F-4D97-AF65-F5344CB8AC3E}">
        <p14:creationId xmlns:p14="http://schemas.microsoft.com/office/powerpoint/2010/main" val="1175958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0C1E-302A-4041-8117-D4509D06DDDD}"/>
              </a:ext>
            </a:extLst>
          </p:cNvPr>
          <p:cNvSpPr>
            <a:spLocks noGrp="1"/>
          </p:cNvSpPr>
          <p:nvPr>
            <p:ph type="title"/>
          </p:nvPr>
        </p:nvSpPr>
        <p:spPr>
          <a:xfrm>
            <a:off x="1798983" y="624110"/>
            <a:ext cx="9705629" cy="1280890"/>
          </a:xfrm>
        </p:spPr>
        <p:txBody>
          <a:bodyPr/>
          <a:lstStyle/>
          <a:p>
            <a:r>
              <a:rPr lang="en-US" dirty="0"/>
              <a:t>Consider all the categorical features of the dataset</a:t>
            </a:r>
          </a:p>
        </p:txBody>
      </p:sp>
      <p:pic>
        <p:nvPicPr>
          <p:cNvPr id="4" name="Content Placeholder 3">
            <a:extLst>
              <a:ext uri="{FF2B5EF4-FFF2-40B4-BE49-F238E27FC236}">
                <a16:creationId xmlns:a16="http://schemas.microsoft.com/office/drawing/2014/main" id="{C827A7A5-8EBA-4F49-B6D4-F270823124B0}"/>
              </a:ext>
            </a:extLst>
          </p:cNvPr>
          <p:cNvPicPr>
            <a:picLocks noGrp="1" noChangeAspect="1"/>
          </p:cNvPicPr>
          <p:nvPr>
            <p:ph idx="1"/>
          </p:nvPr>
        </p:nvPicPr>
        <p:blipFill>
          <a:blip r:embed="rId2"/>
          <a:stretch>
            <a:fillRect/>
          </a:stretch>
        </p:blipFill>
        <p:spPr>
          <a:xfrm>
            <a:off x="1060007" y="2064327"/>
            <a:ext cx="11073927" cy="3978482"/>
          </a:xfrm>
          <a:prstGeom prst="rect">
            <a:avLst/>
          </a:prstGeom>
        </p:spPr>
      </p:pic>
    </p:spTree>
    <p:extLst>
      <p:ext uri="{BB962C8B-B14F-4D97-AF65-F5344CB8AC3E}">
        <p14:creationId xmlns:p14="http://schemas.microsoft.com/office/powerpoint/2010/main" val="862721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b="1"/>
              <a:t>House Price Prediction Model</a:t>
            </a:r>
            <a:br>
              <a:rPr lang="en-US" b="1"/>
            </a:br>
            <a:endParaRPr lang="en-US" dirty="0"/>
          </a:p>
        </p:txBody>
      </p:sp>
      <p:sp>
        <p:nvSpPr>
          <p:cNvPr id="3" name="Content Placeholder 2">
            <a:extLst>
              <a:ext uri="{FF2B5EF4-FFF2-40B4-BE49-F238E27FC236}">
                <a16:creationId xmlns:a16="http://schemas.microsoft.com/office/drawing/2014/main" id="{1961497D-31ED-455E-8A58-242381D19C87}"/>
              </a:ext>
            </a:extLst>
          </p:cNvPr>
          <p:cNvSpPr>
            <a:spLocks noGrp="1"/>
          </p:cNvSpPr>
          <p:nvPr>
            <p:ph idx="1"/>
          </p:nvPr>
        </p:nvSpPr>
        <p:spPr>
          <a:xfrm>
            <a:off x="1028701" y="1495425"/>
            <a:ext cx="10475912" cy="4738465"/>
          </a:xfrm>
        </p:spPr>
        <p:txBody>
          <a:bodyPr>
            <a:normAutofit/>
          </a:bodyPr>
          <a:lstStyle/>
          <a:p>
            <a:r>
              <a:rPr lang="en-US" b="1" dirty="0"/>
              <a:t>This is a House dataset having 1460 observation and 81 different variables.</a:t>
            </a:r>
          </a:p>
          <a:p>
            <a:r>
              <a:rPr lang="en-US" dirty="0"/>
              <a:t>A house value is simply more than location and square footage. The person wants to knows about different features, like </a:t>
            </a:r>
            <a:r>
              <a:rPr lang="en-US" dirty="0" err="1"/>
              <a:t>totalArea</a:t>
            </a:r>
            <a:r>
              <a:rPr lang="en-US" dirty="0"/>
              <a:t>, Location, </a:t>
            </a:r>
            <a:r>
              <a:rPr lang="en-US" dirty="0" err="1"/>
              <a:t>Neighbourhood</a:t>
            </a:r>
            <a:r>
              <a:rPr lang="en-US" dirty="0"/>
              <a:t>, </a:t>
            </a:r>
            <a:r>
              <a:rPr lang="en-US" dirty="0" err="1"/>
              <a:t>GarageArea</a:t>
            </a:r>
            <a:r>
              <a:rPr lang="en-US" dirty="0"/>
              <a:t>, Quality of </a:t>
            </a:r>
            <a:r>
              <a:rPr lang="en-US" dirty="0" err="1"/>
              <a:t>contruction</a:t>
            </a:r>
            <a:r>
              <a:rPr lang="en-US" dirty="0"/>
              <a:t>.</a:t>
            </a:r>
          </a:p>
          <a:p>
            <a:r>
              <a:rPr lang="en-US" dirty="0"/>
              <a:t>Client </a:t>
            </a:r>
            <a:r>
              <a:rPr lang="en-US" dirty="0" err="1"/>
              <a:t>Housebuyer</a:t>
            </a:r>
            <a:r>
              <a:rPr lang="en-US" dirty="0"/>
              <a:t>: This client wants to find their next dream home with a reasonable price tag. They have their locations of interest ready. Now, they want to know if the house price matches the house value. With this study, they can understand which features (ex. Number of bathrooms, location, etc.) influence the final price of the house. If all matches, they can ensure that they are getting a fair price.</a:t>
            </a:r>
          </a:p>
          <a:p>
            <a:r>
              <a:rPr lang="en-US" dirty="0"/>
              <a:t>Client </a:t>
            </a:r>
            <a:r>
              <a:rPr lang="en-US" dirty="0" err="1"/>
              <a:t>Houseseller</a:t>
            </a:r>
            <a:r>
              <a:rPr lang="en-US" dirty="0"/>
              <a:t>: Think of the average house-flipper. This client wants to take advantage of the features that influence a house price the most. They typically want to buy a house at a low price and invest on the features that will give the highest return. For example, buying a house at a good location but small square footage. The client will invest on making rooms at a small cost to get a large return.</a:t>
            </a:r>
          </a:p>
          <a:p>
            <a:endParaRPr lang="en-US" dirty="0"/>
          </a:p>
        </p:txBody>
      </p:sp>
    </p:spTree>
    <p:extLst>
      <p:ext uri="{BB962C8B-B14F-4D97-AF65-F5344CB8AC3E}">
        <p14:creationId xmlns:p14="http://schemas.microsoft.com/office/powerpoint/2010/main" val="40864375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E998-6550-497D-B136-23E8975D1F15}"/>
              </a:ext>
            </a:extLst>
          </p:cNvPr>
          <p:cNvSpPr>
            <a:spLocks noGrp="1"/>
          </p:cNvSpPr>
          <p:nvPr>
            <p:ph type="title"/>
          </p:nvPr>
        </p:nvSpPr>
        <p:spPr>
          <a:xfrm>
            <a:off x="1927003" y="166910"/>
            <a:ext cx="8911687" cy="1280890"/>
          </a:xfrm>
        </p:spPr>
        <p:txBody>
          <a:bodyPr/>
          <a:lstStyle/>
          <a:p>
            <a:r>
              <a:rPr lang="en-US" b="1" dirty="0"/>
              <a:t>Feature Engineering</a:t>
            </a:r>
          </a:p>
        </p:txBody>
      </p:sp>
      <p:sp>
        <p:nvSpPr>
          <p:cNvPr id="3" name="Content Placeholder 2">
            <a:extLst>
              <a:ext uri="{FF2B5EF4-FFF2-40B4-BE49-F238E27FC236}">
                <a16:creationId xmlns:a16="http://schemas.microsoft.com/office/drawing/2014/main" id="{FAA8D087-BFF8-4D0A-AF94-9CFB9BDF1EBB}"/>
              </a:ext>
            </a:extLst>
          </p:cNvPr>
          <p:cNvSpPr>
            <a:spLocks noGrp="1"/>
          </p:cNvSpPr>
          <p:nvPr>
            <p:ph idx="1"/>
          </p:nvPr>
        </p:nvSpPr>
        <p:spPr>
          <a:xfrm>
            <a:off x="2047461" y="1689652"/>
            <a:ext cx="9457151" cy="4221570"/>
          </a:xfrm>
        </p:spPr>
        <p:txBody>
          <a:bodyPr/>
          <a:lstStyle/>
          <a:p>
            <a:r>
              <a:rPr lang="en-US" sz="2400" dirty="0">
                <a:latin typeface="Arial Black" panose="020B0A04020102020204" pitchFamily="34" charset="0"/>
              </a:rPr>
              <a:t>Handling Missing Values</a:t>
            </a:r>
          </a:p>
          <a:p>
            <a:r>
              <a:rPr lang="en-US" sz="2400" dirty="0">
                <a:latin typeface="Arial Black" panose="020B0A04020102020204" pitchFamily="34" charset="0"/>
              </a:rPr>
              <a:t>Feature Scaling</a:t>
            </a:r>
          </a:p>
          <a:p>
            <a:r>
              <a:rPr lang="en-US" sz="2400" dirty="0" err="1">
                <a:latin typeface="Arial Black" panose="020B0A04020102020204" pitchFamily="34" charset="0"/>
              </a:rPr>
              <a:t>Dummification</a:t>
            </a:r>
            <a:r>
              <a:rPr lang="en-US" sz="2400" dirty="0">
                <a:latin typeface="Arial Black" panose="020B0A04020102020204" pitchFamily="34" charset="0"/>
              </a:rPr>
              <a:t> for categorical features</a:t>
            </a:r>
          </a:p>
          <a:p>
            <a:r>
              <a:rPr lang="en-US" sz="2400" dirty="0">
                <a:latin typeface="Arial Black" panose="020B0A04020102020204" pitchFamily="34" charset="0"/>
              </a:rPr>
              <a:t>Feature Reduction </a:t>
            </a:r>
          </a:p>
          <a:p>
            <a:pPr lvl="1"/>
            <a:r>
              <a:rPr lang="en-US" sz="2400" dirty="0">
                <a:latin typeface="Arial Black" panose="020B0A04020102020204" pitchFamily="34" charset="0"/>
              </a:rPr>
              <a:t>PCA – Principle Component Analysis</a:t>
            </a:r>
          </a:p>
          <a:p>
            <a:pPr lvl="1"/>
            <a:endParaRPr lang="en-US" dirty="0"/>
          </a:p>
          <a:p>
            <a:endParaRPr lang="en-US" dirty="0"/>
          </a:p>
        </p:txBody>
      </p:sp>
    </p:spTree>
    <p:extLst>
      <p:ext uri="{BB962C8B-B14F-4D97-AF65-F5344CB8AC3E}">
        <p14:creationId xmlns:p14="http://schemas.microsoft.com/office/powerpoint/2010/main" val="510898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EAE8C-E257-43F6-9310-A0F7F3983031}"/>
              </a:ext>
            </a:extLst>
          </p:cNvPr>
          <p:cNvSpPr>
            <a:spLocks noGrp="1"/>
          </p:cNvSpPr>
          <p:nvPr>
            <p:ph type="title"/>
          </p:nvPr>
        </p:nvSpPr>
        <p:spPr/>
        <p:txBody>
          <a:bodyPr/>
          <a:lstStyle/>
          <a:p>
            <a:r>
              <a:rPr lang="en-US" dirty="0"/>
              <a:t>Model Building </a:t>
            </a:r>
          </a:p>
        </p:txBody>
      </p:sp>
      <p:sp>
        <p:nvSpPr>
          <p:cNvPr id="3" name="Content Placeholder 2">
            <a:extLst>
              <a:ext uri="{FF2B5EF4-FFF2-40B4-BE49-F238E27FC236}">
                <a16:creationId xmlns:a16="http://schemas.microsoft.com/office/drawing/2014/main" id="{D01D3D22-EA17-41CB-8915-962CFEE214B6}"/>
              </a:ext>
            </a:extLst>
          </p:cNvPr>
          <p:cNvSpPr>
            <a:spLocks noGrp="1"/>
          </p:cNvSpPr>
          <p:nvPr>
            <p:ph idx="1"/>
          </p:nvPr>
        </p:nvSpPr>
        <p:spPr/>
        <p:txBody>
          <a:bodyPr/>
          <a:lstStyle/>
          <a:p>
            <a:r>
              <a:rPr lang="en-US" dirty="0"/>
              <a:t>Linear Regression </a:t>
            </a:r>
          </a:p>
          <a:p>
            <a:r>
              <a:rPr lang="en-US" dirty="0"/>
              <a:t>Random Forest Regressor</a:t>
            </a:r>
          </a:p>
        </p:txBody>
      </p:sp>
    </p:spTree>
    <p:extLst>
      <p:ext uri="{BB962C8B-B14F-4D97-AF65-F5344CB8AC3E}">
        <p14:creationId xmlns:p14="http://schemas.microsoft.com/office/powerpoint/2010/main" val="167931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B1CB-999D-498A-A0B4-5158A6866BE7}"/>
              </a:ext>
            </a:extLst>
          </p:cNvPr>
          <p:cNvSpPr>
            <a:spLocks noGrp="1"/>
          </p:cNvSpPr>
          <p:nvPr>
            <p:ph type="title"/>
          </p:nvPr>
        </p:nvSpPr>
        <p:spPr/>
        <p:txBody>
          <a:bodyPr/>
          <a:lstStyle/>
          <a:p>
            <a:r>
              <a:rPr lang="en-US" b="1" dirty="0"/>
              <a:t>Result of selection of 161 features using PCA method</a:t>
            </a:r>
          </a:p>
        </p:txBody>
      </p:sp>
      <p:graphicFrame>
        <p:nvGraphicFramePr>
          <p:cNvPr id="4" name="Content Placeholder 3">
            <a:extLst>
              <a:ext uri="{FF2B5EF4-FFF2-40B4-BE49-F238E27FC236}">
                <a16:creationId xmlns:a16="http://schemas.microsoft.com/office/drawing/2014/main" id="{0853D066-8262-41DF-AA21-78828B761F34}"/>
              </a:ext>
            </a:extLst>
          </p:cNvPr>
          <p:cNvGraphicFramePr>
            <a:graphicFrameLocks noGrp="1"/>
          </p:cNvGraphicFramePr>
          <p:nvPr>
            <p:ph idx="1"/>
            <p:extLst>
              <p:ext uri="{D42A27DB-BD31-4B8C-83A1-F6EECF244321}">
                <p14:modId xmlns:p14="http://schemas.microsoft.com/office/powerpoint/2010/main" val="2598958336"/>
              </p:ext>
            </p:extLst>
          </p:nvPr>
        </p:nvGraphicFramePr>
        <p:xfrm>
          <a:off x="805070" y="2196548"/>
          <a:ext cx="11102010" cy="2604053"/>
        </p:xfrm>
        <a:graphic>
          <a:graphicData uri="http://schemas.openxmlformats.org/drawingml/2006/table">
            <a:tbl>
              <a:tblPr/>
              <a:tblGrid>
                <a:gridCol w="1850335">
                  <a:extLst>
                    <a:ext uri="{9D8B030D-6E8A-4147-A177-3AD203B41FA5}">
                      <a16:colId xmlns:a16="http://schemas.microsoft.com/office/drawing/2014/main" val="67321637"/>
                    </a:ext>
                  </a:extLst>
                </a:gridCol>
                <a:gridCol w="1850335">
                  <a:extLst>
                    <a:ext uri="{9D8B030D-6E8A-4147-A177-3AD203B41FA5}">
                      <a16:colId xmlns:a16="http://schemas.microsoft.com/office/drawing/2014/main" val="4273627029"/>
                    </a:ext>
                  </a:extLst>
                </a:gridCol>
                <a:gridCol w="1850335">
                  <a:extLst>
                    <a:ext uri="{9D8B030D-6E8A-4147-A177-3AD203B41FA5}">
                      <a16:colId xmlns:a16="http://schemas.microsoft.com/office/drawing/2014/main" val="2755436413"/>
                    </a:ext>
                  </a:extLst>
                </a:gridCol>
                <a:gridCol w="1850335">
                  <a:extLst>
                    <a:ext uri="{9D8B030D-6E8A-4147-A177-3AD203B41FA5}">
                      <a16:colId xmlns:a16="http://schemas.microsoft.com/office/drawing/2014/main" val="3422228457"/>
                    </a:ext>
                  </a:extLst>
                </a:gridCol>
                <a:gridCol w="1850335">
                  <a:extLst>
                    <a:ext uri="{9D8B030D-6E8A-4147-A177-3AD203B41FA5}">
                      <a16:colId xmlns:a16="http://schemas.microsoft.com/office/drawing/2014/main" val="1043645956"/>
                    </a:ext>
                  </a:extLst>
                </a:gridCol>
                <a:gridCol w="1850335">
                  <a:extLst>
                    <a:ext uri="{9D8B030D-6E8A-4147-A177-3AD203B41FA5}">
                      <a16:colId xmlns:a16="http://schemas.microsoft.com/office/drawing/2014/main" val="1850433993"/>
                    </a:ext>
                  </a:extLst>
                </a:gridCol>
              </a:tblGrid>
              <a:tr h="496010">
                <a:tc>
                  <a:txBody>
                    <a:bodyPr/>
                    <a:lstStyle/>
                    <a:p>
                      <a:pPr algn="r" fontAlgn="ctr"/>
                      <a:endParaRPr lang="en-US" b="1">
                        <a:effectLst/>
                      </a:endParaRPr>
                    </a:p>
                  </a:txBody>
                  <a:tcPr anchor="ctr">
                    <a:lnL>
                      <a:noFill/>
                    </a:lnL>
                    <a:lnR>
                      <a:noFill/>
                    </a:lnR>
                    <a:lnT>
                      <a:noFill/>
                    </a:lnT>
                    <a:lnB>
                      <a:noFill/>
                    </a:lnB>
                    <a:solidFill>
                      <a:srgbClr val="FFFFFF"/>
                    </a:solidFill>
                  </a:tcPr>
                </a:tc>
                <a:tc>
                  <a:txBody>
                    <a:bodyPr/>
                    <a:lstStyle/>
                    <a:p>
                      <a:pPr algn="r" fontAlgn="ctr"/>
                      <a:r>
                        <a:rPr lang="en-US" b="1">
                          <a:effectLst/>
                        </a:rPr>
                        <a:t>Model</a:t>
                      </a:r>
                    </a:p>
                  </a:txBody>
                  <a:tcPr anchor="ctr">
                    <a:lnL>
                      <a:noFill/>
                    </a:lnL>
                    <a:lnR>
                      <a:noFill/>
                    </a:lnR>
                    <a:lnT>
                      <a:noFill/>
                    </a:lnT>
                    <a:lnB>
                      <a:noFill/>
                    </a:lnB>
                    <a:solidFill>
                      <a:srgbClr val="FFFFFF"/>
                    </a:solidFill>
                  </a:tcPr>
                </a:tc>
                <a:tc>
                  <a:txBody>
                    <a:bodyPr/>
                    <a:lstStyle/>
                    <a:p>
                      <a:pPr algn="r" fontAlgn="ctr"/>
                      <a:r>
                        <a:rPr lang="en-US" b="1">
                          <a:effectLst/>
                        </a:rPr>
                        <a:t>MAE</a:t>
                      </a:r>
                    </a:p>
                  </a:txBody>
                  <a:tcPr anchor="ctr">
                    <a:lnL>
                      <a:noFill/>
                    </a:lnL>
                    <a:lnR>
                      <a:noFill/>
                    </a:lnR>
                    <a:lnT>
                      <a:noFill/>
                    </a:lnT>
                    <a:lnB>
                      <a:noFill/>
                    </a:lnB>
                    <a:solidFill>
                      <a:srgbClr val="FFFFFF"/>
                    </a:solidFill>
                  </a:tcPr>
                </a:tc>
                <a:tc>
                  <a:txBody>
                    <a:bodyPr/>
                    <a:lstStyle/>
                    <a:p>
                      <a:pPr algn="r" fontAlgn="ctr"/>
                      <a:r>
                        <a:rPr lang="en-US" b="1">
                          <a:effectLst/>
                        </a:rPr>
                        <a:t>R Squared</a:t>
                      </a:r>
                    </a:p>
                  </a:txBody>
                  <a:tcPr anchor="ctr">
                    <a:lnL>
                      <a:noFill/>
                    </a:lnL>
                    <a:lnR>
                      <a:noFill/>
                    </a:lnR>
                    <a:lnT>
                      <a:noFill/>
                    </a:lnT>
                    <a:lnB>
                      <a:noFill/>
                    </a:lnB>
                    <a:solidFill>
                      <a:srgbClr val="FFFFFF"/>
                    </a:solidFill>
                  </a:tcPr>
                </a:tc>
                <a:tc>
                  <a:txBody>
                    <a:bodyPr/>
                    <a:lstStyle/>
                    <a:p>
                      <a:pPr algn="r" fontAlgn="ctr"/>
                      <a:r>
                        <a:rPr lang="en-US" b="1">
                          <a:effectLst/>
                        </a:rPr>
                        <a:t>RMSE</a:t>
                      </a:r>
                    </a:p>
                  </a:txBody>
                  <a:tcPr anchor="ctr">
                    <a:lnL>
                      <a:noFill/>
                    </a:lnL>
                    <a:lnR>
                      <a:noFill/>
                    </a:lnR>
                    <a:lnT>
                      <a:noFill/>
                    </a:lnT>
                    <a:lnB>
                      <a:noFill/>
                    </a:lnB>
                    <a:solidFill>
                      <a:srgbClr val="FFFFFF"/>
                    </a:solidFill>
                  </a:tcPr>
                </a:tc>
                <a:tc>
                  <a:txBody>
                    <a:bodyPr/>
                    <a:lstStyle/>
                    <a:p>
                      <a:pPr algn="r" fontAlgn="ctr"/>
                      <a:r>
                        <a:rPr lang="en-US" b="1">
                          <a:effectLst/>
                        </a:rPr>
                        <a:t>R2Score</a:t>
                      </a:r>
                    </a:p>
                  </a:txBody>
                  <a:tcPr anchor="ctr">
                    <a:lnL>
                      <a:noFill/>
                    </a:lnL>
                    <a:lnR>
                      <a:noFill/>
                    </a:lnR>
                    <a:lnT>
                      <a:noFill/>
                    </a:lnT>
                    <a:lnB>
                      <a:noFill/>
                    </a:lnB>
                    <a:solidFill>
                      <a:srgbClr val="FFFFFF"/>
                    </a:solidFill>
                  </a:tcPr>
                </a:tc>
                <a:extLst>
                  <a:ext uri="{0D108BD9-81ED-4DB2-BD59-A6C34878D82A}">
                    <a16:rowId xmlns:a16="http://schemas.microsoft.com/office/drawing/2014/main" val="436736205"/>
                  </a:ext>
                </a:extLst>
              </a:tr>
              <a:tr h="868018">
                <a:tc>
                  <a:txBody>
                    <a:bodyPr/>
                    <a:lstStyle/>
                    <a:p>
                      <a:pPr algn="r" fontAlgn="ctr"/>
                      <a:r>
                        <a:rPr lang="en-US" b="1">
                          <a:effectLst/>
                        </a:rPr>
                        <a:t>0</a:t>
                      </a:r>
                    </a:p>
                  </a:txBody>
                  <a:tcPr anchor="ctr">
                    <a:lnL>
                      <a:noFill/>
                    </a:lnL>
                    <a:lnR>
                      <a:noFill/>
                    </a:lnR>
                    <a:lnT>
                      <a:noFill/>
                    </a:lnT>
                    <a:lnB>
                      <a:noFill/>
                    </a:lnB>
                    <a:solidFill>
                      <a:srgbClr val="F5F5F5"/>
                    </a:solidFill>
                  </a:tcPr>
                </a:tc>
                <a:tc>
                  <a:txBody>
                    <a:bodyPr/>
                    <a:lstStyle/>
                    <a:p>
                      <a:pPr algn="r" fontAlgn="ctr"/>
                      <a:r>
                        <a:rPr lang="en-US">
                          <a:effectLst/>
                        </a:rPr>
                        <a:t>Linear Regression</a:t>
                      </a:r>
                    </a:p>
                  </a:txBody>
                  <a:tcPr anchor="ctr">
                    <a:lnL>
                      <a:noFill/>
                    </a:lnL>
                    <a:lnR>
                      <a:noFill/>
                    </a:lnR>
                    <a:lnT>
                      <a:noFill/>
                    </a:lnT>
                    <a:lnB>
                      <a:noFill/>
                    </a:lnB>
                    <a:solidFill>
                      <a:srgbClr val="F5F5F5"/>
                    </a:solidFill>
                  </a:tcPr>
                </a:tc>
                <a:tc>
                  <a:txBody>
                    <a:bodyPr/>
                    <a:lstStyle/>
                    <a:p>
                      <a:pPr algn="r" fontAlgn="ctr"/>
                      <a:r>
                        <a:rPr lang="en-US">
                          <a:effectLst/>
                        </a:rPr>
                        <a:t>0.108</a:t>
                      </a:r>
                    </a:p>
                  </a:txBody>
                  <a:tcPr anchor="ctr">
                    <a:lnL>
                      <a:noFill/>
                    </a:lnL>
                    <a:lnR>
                      <a:noFill/>
                    </a:lnR>
                    <a:lnT>
                      <a:noFill/>
                    </a:lnT>
                    <a:lnB>
                      <a:noFill/>
                    </a:lnB>
                    <a:solidFill>
                      <a:srgbClr val="F5F5F5"/>
                    </a:solidFill>
                  </a:tcPr>
                </a:tc>
                <a:tc>
                  <a:txBody>
                    <a:bodyPr/>
                    <a:lstStyle/>
                    <a:p>
                      <a:pPr algn="r" fontAlgn="ctr"/>
                      <a:r>
                        <a:rPr lang="en-US">
                          <a:effectLst/>
                        </a:rPr>
                        <a:t>0.092</a:t>
                      </a:r>
                    </a:p>
                  </a:txBody>
                  <a:tcPr anchor="ctr">
                    <a:lnL>
                      <a:noFill/>
                    </a:lnL>
                    <a:lnR>
                      <a:noFill/>
                    </a:lnR>
                    <a:lnT>
                      <a:noFill/>
                    </a:lnT>
                    <a:lnB>
                      <a:noFill/>
                    </a:lnB>
                    <a:solidFill>
                      <a:srgbClr val="F5F5F5"/>
                    </a:solidFill>
                  </a:tcPr>
                </a:tc>
                <a:tc>
                  <a:txBody>
                    <a:bodyPr/>
                    <a:lstStyle/>
                    <a:p>
                      <a:pPr algn="r" fontAlgn="ctr"/>
                      <a:r>
                        <a:rPr lang="en-US">
                          <a:effectLst/>
                        </a:rPr>
                        <a:t>0.304405</a:t>
                      </a:r>
                    </a:p>
                  </a:txBody>
                  <a:tcPr anchor="ctr">
                    <a:lnL>
                      <a:noFill/>
                    </a:lnL>
                    <a:lnR>
                      <a:noFill/>
                    </a:lnR>
                    <a:lnT>
                      <a:noFill/>
                    </a:lnT>
                    <a:lnB>
                      <a:noFill/>
                    </a:lnB>
                    <a:solidFill>
                      <a:srgbClr val="F5F5F5"/>
                    </a:solidFill>
                  </a:tcPr>
                </a:tc>
                <a:tc>
                  <a:txBody>
                    <a:bodyPr/>
                    <a:lstStyle/>
                    <a:p>
                      <a:pPr algn="r" fontAlgn="ctr"/>
                      <a:r>
                        <a:rPr lang="en-US">
                          <a:effectLst/>
                        </a:rPr>
                        <a:t>0.421076</a:t>
                      </a:r>
                    </a:p>
                  </a:txBody>
                  <a:tcPr anchor="ctr">
                    <a:lnL>
                      <a:noFill/>
                    </a:lnL>
                    <a:lnR>
                      <a:noFill/>
                    </a:lnR>
                    <a:lnT>
                      <a:noFill/>
                    </a:lnT>
                    <a:lnB>
                      <a:noFill/>
                    </a:lnB>
                    <a:solidFill>
                      <a:srgbClr val="F5F5F5"/>
                    </a:solidFill>
                  </a:tcPr>
                </a:tc>
                <a:extLst>
                  <a:ext uri="{0D108BD9-81ED-4DB2-BD59-A6C34878D82A}">
                    <a16:rowId xmlns:a16="http://schemas.microsoft.com/office/drawing/2014/main" val="1994012469"/>
                  </a:ext>
                </a:extLst>
              </a:tr>
              <a:tr h="1240025">
                <a:tc>
                  <a:txBody>
                    <a:bodyPr/>
                    <a:lstStyle/>
                    <a:p>
                      <a:pPr algn="r" fontAlgn="ctr"/>
                      <a:r>
                        <a:rPr lang="en-US" b="1">
                          <a:effectLst/>
                        </a:rPr>
                        <a:t>1</a:t>
                      </a:r>
                    </a:p>
                  </a:txBody>
                  <a:tcPr anchor="ctr">
                    <a:lnL>
                      <a:noFill/>
                    </a:lnL>
                    <a:lnR>
                      <a:noFill/>
                    </a:lnR>
                    <a:lnT>
                      <a:noFill/>
                    </a:lnT>
                    <a:lnB>
                      <a:noFill/>
                    </a:lnB>
                    <a:solidFill>
                      <a:srgbClr val="FFFFFF"/>
                    </a:solidFill>
                  </a:tcPr>
                </a:tc>
                <a:tc>
                  <a:txBody>
                    <a:bodyPr/>
                    <a:lstStyle/>
                    <a:p>
                      <a:pPr algn="r" fontAlgn="ctr"/>
                      <a:r>
                        <a:rPr lang="en-US">
                          <a:effectLst/>
                        </a:rPr>
                        <a:t>Random Forest Regressor</a:t>
                      </a:r>
                    </a:p>
                  </a:txBody>
                  <a:tcPr anchor="ctr">
                    <a:lnL>
                      <a:noFill/>
                    </a:lnL>
                    <a:lnR>
                      <a:noFill/>
                    </a:lnR>
                    <a:lnT>
                      <a:noFill/>
                    </a:lnT>
                    <a:lnB>
                      <a:noFill/>
                    </a:lnB>
                    <a:solidFill>
                      <a:srgbClr val="FFFFFF"/>
                    </a:solidFill>
                  </a:tcPr>
                </a:tc>
                <a:tc>
                  <a:txBody>
                    <a:bodyPr/>
                    <a:lstStyle/>
                    <a:p>
                      <a:pPr algn="r" fontAlgn="ctr"/>
                      <a:r>
                        <a:rPr lang="en-US">
                          <a:effectLst/>
                        </a:rPr>
                        <a:t>0.101</a:t>
                      </a:r>
                    </a:p>
                  </a:txBody>
                  <a:tcPr anchor="ctr">
                    <a:lnL>
                      <a:noFill/>
                    </a:lnL>
                    <a:lnR>
                      <a:noFill/>
                    </a:lnR>
                    <a:lnT>
                      <a:noFill/>
                    </a:lnT>
                    <a:lnB>
                      <a:noFill/>
                    </a:lnB>
                    <a:solidFill>
                      <a:srgbClr val="FFFFFF"/>
                    </a:solidFill>
                  </a:tcPr>
                </a:tc>
                <a:tc>
                  <a:txBody>
                    <a:bodyPr/>
                    <a:lstStyle/>
                    <a:p>
                      <a:pPr algn="r" fontAlgn="ctr"/>
                      <a:r>
                        <a:rPr lang="en-US">
                          <a:effectLst/>
                        </a:rPr>
                        <a:t>0.020</a:t>
                      </a:r>
                    </a:p>
                  </a:txBody>
                  <a:tcPr anchor="ctr">
                    <a:lnL>
                      <a:noFill/>
                    </a:lnL>
                    <a:lnR>
                      <a:noFill/>
                    </a:lnR>
                    <a:lnT>
                      <a:noFill/>
                    </a:lnT>
                    <a:lnB>
                      <a:noFill/>
                    </a:lnB>
                    <a:solidFill>
                      <a:srgbClr val="FFFFFF"/>
                    </a:solidFill>
                  </a:tcPr>
                </a:tc>
                <a:tc>
                  <a:txBody>
                    <a:bodyPr/>
                    <a:lstStyle/>
                    <a:p>
                      <a:pPr algn="r" fontAlgn="ctr"/>
                      <a:r>
                        <a:rPr lang="en-US">
                          <a:effectLst/>
                        </a:rPr>
                        <a:t>0.142836</a:t>
                      </a:r>
                    </a:p>
                  </a:txBody>
                  <a:tcPr anchor="ctr">
                    <a:lnL>
                      <a:noFill/>
                    </a:lnL>
                    <a:lnR>
                      <a:noFill/>
                    </a:lnR>
                    <a:lnT>
                      <a:noFill/>
                    </a:lnT>
                    <a:lnB>
                      <a:noFill/>
                    </a:lnB>
                    <a:solidFill>
                      <a:srgbClr val="FFFFFF"/>
                    </a:solidFill>
                  </a:tcPr>
                </a:tc>
                <a:tc>
                  <a:txBody>
                    <a:bodyPr/>
                    <a:lstStyle/>
                    <a:p>
                      <a:pPr algn="r" fontAlgn="ctr"/>
                      <a:r>
                        <a:rPr lang="en-US" dirty="0">
                          <a:effectLst/>
                        </a:rPr>
                        <a:t>0.872534</a:t>
                      </a:r>
                    </a:p>
                  </a:txBody>
                  <a:tcPr anchor="ctr">
                    <a:lnL>
                      <a:noFill/>
                    </a:lnL>
                    <a:lnR>
                      <a:noFill/>
                    </a:lnR>
                    <a:lnT>
                      <a:noFill/>
                    </a:lnT>
                    <a:lnB>
                      <a:noFill/>
                    </a:lnB>
                    <a:solidFill>
                      <a:srgbClr val="FFFFFF"/>
                    </a:solidFill>
                  </a:tcPr>
                </a:tc>
                <a:extLst>
                  <a:ext uri="{0D108BD9-81ED-4DB2-BD59-A6C34878D82A}">
                    <a16:rowId xmlns:a16="http://schemas.microsoft.com/office/drawing/2014/main" val="178058460"/>
                  </a:ext>
                </a:extLst>
              </a:tr>
            </a:tbl>
          </a:graphicData>
        </a:graphic>
      </p:graphicFrame>
    </p:spTree>
    <p:extLst>
      <p:ext uri="{BB962C8B-B14F-4D97-AF65-F5344CB8AC3E}">
        <p14:creationId xmlns:p14="http://schemas.microsoft.com/office/powerpoint/2010/main" val="2953097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4A1F-7342-4904-891B-5F985808E644}"/>
              </a:ext>
            </a:extLst>
          </p:cNvPr>
          <p:cNvSpPr>
            <a:spLocks noGrp="1"/>
          </p:cNvSpPr>
          <p:nvPr>
            <p:ph type="title"/>
          </p:nvPr>
        </p:nvSpPr>
        <p:spPr/>
        <p:txBody>
          <a:bodyPr/>
          <a:lstStyle/>
          <a:p>
            <a:r>
              <a:rPr lang="en-US" b="1" dirty="0"/>
              <a:t>Comparison of Accuracy of Model</a:t>
            </a:r>
          </a:p>
        </p:txBody>
      </p:sp>
      <p:graphicFrame>
        <p:nvGraphicFramePr>
          <p:cNvPr id="4" name="Content Placeholder 3">
            <a:extLst>
              <a:ext uri="{FF2B5EF4-FFF2-40B4-BE49-F238E27FC236}">
                <a16:creationId xmlns:a16="http://schemas.microsoft.com/office/drawing/2014/main" id="{6B929916-6E36-488C-9261-8EE20F940872}"/>
              </a:ext>
            </a:extLst>
          </p:cNvPr>
          <p:cNvGraphicFramePr>
            <a:graphicFrameLocks noGrp="1"/>
          </p:cNvGraphicFramePr>
          <p:nvPr>
            <p:ph idx="1"/>
            <p:extLst>
              <p:ext uri="{D42A27DB-BD31-4B8C-83A1-F6EECF244321}">
                <p14:modId xmlns:p14="http://schemas.microsoft.com/office/powerpoint/2010/main" val="972528708"/>
              </p:ext>
            </p:extLst>
          </p:nvPr>
        </p:nvGraphicFramePr>
        <p:xfrm>
          <a:off x="874643" y="2196548"/>
          <a:ext cx="10629969" cy="2969178"/>
        </p:xfrm>
        <a:graphic>
          <a:graphicData uri="http://schemas.openxmlformats.org/drawingml/2006/table">
            <a:tbl>
              <a:tblPr/>
              <a:tblGrid>
                <a:gridCol w="3543323">
                  <a:extLst>
                    <a:ext uri="{9D8B030D-6E8A-4147-A177-3AD203B41FA5}">
                      <a16:colId xmlns:a16="http://schemas.microsoft.com/office/drawing/2014/main" val="1755904443"/>
                    </a:ext>
                  </a:extLst>
                </a:gridCol>
                <a:gridCol w="3543323">
                  <a:extLst>
                    <a:ext uri="{9D8B030D-6E8A-4147-A177-3AD203B41FA5}">
                      <a16:colId xmlns:a16="http://schemas.microsoft.com/office/drawing/2014/main" val="2701181308"/>
                    </a:ext>
                  </a:extLst>
                </a:gridCol>
                <a:gridCol w="3543323">
                  <a:extLst>
                    <a:ext uri="{9D8B030D-6E8A-4147-A177-3AD203B41FA5}">
                      <a16:colId xmlns:a16="http://schemas.microsoft.com/office/drawing/2014/main" val="3128582504"/>
                    </a:ext>
                  </a:extLst>
                </a:gridCol>
              </a:tblGrid>
              <a:tr h="475068">
                <a:tc>
                  <a:txBody>
                    <a:bodyPr/>
                    <a:lstStyle/>
                    <a:p>
                      <a:pPr algn="r" fontAlgn="ctr"/>
                      <a:r>
                        <a:rPr lang="en-US" b="1" dirty="0">
                          <a:effectLst/>
                        </a:rPr>
                        <a:t>            Model</a:t>
                      </a:r>
                    </a:p>
                  </a:txBody>
                  <a:tcPr anchor="ctr">
                    <a:lnL>
                      <a:noFill/>
                    </a:lnL>
                    <a:lnR>
                      <a:noFill/>
                    </a:lnR>
                    <a:lnT>
                      <a:noFill/>
                    </a:lnT>
                    <a:lnB>
                      <a:noFill/>
                    </a:lnB>
                  </a:tcPr>
                </a:tc>
                <a:tc>
                  <a:txBody>
                    <a:bodyPr/>
                    <a:lstStyle/>
                    <a:p>
                      <a:pPr algn="r" fontAlgn="ctr"/>
                      <a:r>
                        <a:rPr lang="en-US" b="1" dirty="0">
                          <a:effectLst/>
                        </a:rPr>
                        <a:t>                 Accuracy</a:t>
                      </a:r>
                    </a:p>
                  </a:txBody>
                  <a:tcPr anchor="ctr">
                    <a:lnL>
                      <a:noFill/>
                    </a:lnL>
                    <a:lnR>
                      <a:noFill/>
                    </a:lnR>
                    <a:lnT>
                      <a:noFill/>
                    </a:lnT>
                    <a:lnB>
                      <a:noFill/>
                    </a:lnB>
                  </a:tcPr>
                </a:tc>
                <a:tc>
                  <a:txBody>
                    <a:bodyPr/>
                    <a:lstStyle/>
                    <a:p>
                      <a:endParaRPr lang="en-US" dirty="0"/>
                    </a:p>
                  </a:txBody>
                  <a:tcPr>
                    <a:lnL>
                      <a:noFill/>
                    </a:lnL>
                  </a:tcPr>
                </a:tc>
                <a:extLst>
                  <a:ext uri="{0D108BD9-81ED-4DB2-BD59-A6C34878D82A}">
                    <a16:rowId xmlns:a16="http://schemas.microsoft.com/office/drawing/2014/main" val="1384925451"/>
                  </a:ext>
                </a:extLst>
              </a:tr>
              <a:tr h="831370">
                <a:tc>
                  <a:txBody>
                    <a:bodyPr/>
                    <a:lstStyle/>
                    <a:p>
                      <a:pPr algn="r" fontAlgn="ctr"/>
                      <a:r>
                        <a:rPr lang="en-US" b="1" dirty="0">
                          <a:effectLst/>
                        </a:rPr>
                        <a:t>0</a:t>
                      </a:r>
                    </a:p>
                  </a:txBody>
                  <a:tcPr anchor="ctr">
                    <a:lnL>
                      <a:noFill/>
                    </a:lnL>
                    <a:lnR>
                      <a:noFill/>
                    </a:lnR>
                    <a:lnT>
                      <a:noFill/>
                    </a:lnT>
                    <a:lnB>
                      <a:noFill/>
                    </a:lnB>
                    <a:solidFill>
                      <a:schemeClr val="accent5">
                        <a:lumMod val="60000"/>
                        <a:lumOff val="40000"/>
                      </a:schemeClr>
                    </a:solidFill>
                  </a:tcPr>
                </a:tc>
                <a:tc>
                  <a:txBody>
                    <a:bodyPr/>
                    <a:lstStyle/>
                    <a:p>
                      <a:pPr algn="r" fontAlgn="ctr"/>
                      <a:r>
                        <a:rPr lang="en-US" b="1" dirty="0">
                          <a:effectLst/>
                        </a:rPr>
                        <a:t>Random Forest Regressor_10</a:t>
                      </a:r>
                    </a:p>
                  </a:txBody>
                  <a:tcPr anchor="ctr">
                    <a:lnL>
                      <a:noFill/>
                    </a:lnL>
                    <a:lnR>
                      <a:noFill/>
                    </a:lnR>
                    <a:lnT>
                      <a:noFill/>
                    </a:lnT>
                    <a:lnB>
                      <a:noFill/>
                    </a:lnB>
                    <a:solidFill>
                      <a:schemeClr val="accent5">
                        <a:lumMod val="60000"/>
                        <a:lumOff val="40000"/>
                      </a:schemeClr>
                    </a:solidFill>
                  </a:tcPr>
                </a:tc>
                <a:tc>
                  <a:txBody>
                    <a:bodyPr/>
                    <a:lstStyle/>
                    <a:p>
                      <a:pPr algn="r" fontAlgn="ctr"/>
                      <a:r>
                        <a:rPr lang="en-US" b="1" dirty="0">
                          <a:effectLst/>
                        </a:rPr>
                        <a:t>88.63</a:t>
                      </a:r>
                    </a:p>
                  </a:txBody>
                  <a:tcPr anchor="ctr">
                    <a:lnL>
                      <a:noFill/>
                    </a:lnL>
                    <a:lnR>
                      <a:noFill/>
                    </a:lnR>
                    <a:lnB>
                      <a:noFill/>
                    </a:lnB>
                    <a:solidFill>
                      <a:schemeClr val="accent5">
                        <a:lumMod val="60000"/>
                        <a:lumOff val="40000"/>
                      </a:schemeClr>
                    </a:solidFill>
                  </a:tcPr>
                </a:tc>
                <a:extLst>
                  <a:ext uri="{0D108BD9-81ED-4DB2-BD59-A6C34878D82A}">
                    <a16:rowId xmlns:a16="http://schemas.microsoft.com/office/drawing/2014/main" val="1286052865"/>
                  </a:ext>
                </a:extLst>
              </a:tr>
              <a:tr h="831370">
                <a:tc>
                  <a:txBody>
                    <a:bodyPr/>
                    <a:lstStyle/>
                    <a:p>
                      <a:pPr algn="r" fontAlgn="ctr"/>
                      <a:r>
                        <a:rPr lang="en-US" b="1" dirty="0">
                          <a:effectLst/>
                        </a:rPr>
                        <a:t>1</a:t>
                      </a:r>
                    </a:p>
                  </a:txBody>
                  <a:tcPr anchor="ctr">
                    <a:lnL>
                      <a:noFill/>
                    </a:lnL>
                    <a:lnR>
                      <a:noFill/>
                    </a:lnR>
                    <a:lnT>
                      <a:noFill/>
                    </a:lnT>
                    <a:lnB>
                      <a:noFill/>
                    </a:lnB>
                    <a:solidFill>
                      <a:schemeClr val="accent5"/>
                    </a:solidFill>
                  </a:tcPr>
                </a:tc>
                <a:tc>
                  <a:txBody>
                    <a:bodyPr/>
                    <a:lstStyle/>
                    <a:p>
                      <a:pPr algn="r" fontAlgn="ctr"/>
                      <a:r>
                        <a:rPr lang="en-US" b="1" dirty="0">
                          <a:effectLst/>
                        </a:rPr>
                        <a:t>Random Forest Regressor_15</a:t>
                      </a:r>
                    </a:p>
                  </a:txBody>
                  <a:tcPr anchor="ctr">
                    <a:lnL>
                      <a:noFill/>
                    </a:lnL>
                    <a:lnR>
                      <a:noFill/>
                    </a:lnR>
                    <a:lnT>
                      <a:noFill/>
                    </a:lnT>
                    <a:lnB>
                      <a:noFill/>
                    </a:lnB>
                    <a:solidFill>
                      <a:schemeClr val="accent5"/>
                    </a:solidFill>
                  </a:tcPr>
                </a:tc>
                <a:tc>
                  <a:txBody>
                    <a:bodyPr/>
                    <a:lstStyle/>
                    <a:p>
                      <a:pPr algn="r" fontAlgn="ctr"/>
                      <a:r>
                        <a:rPr lang="en-US" b="1" dirty="0">
                          <a:effectLst/>
                        </a:rPr>
                        <a:t>90.02</a:t>
                      </a:r>
                    </a:p>
                  </a:txBody>
                  <a:tcPr anchor="ctr">
                    <a:lnL>
                      <a:noFill/>
                    </a:lnL>
                    <a:lnR>
                      <a:noFill/>
                    </a:lnR>
                    <a:lnT>
                      <a:noFill/>
                    </a:lnT>
                    <a:lnB>
                      <a:noFill/>
                    </a:lnB>
                    <a:solidFill>
                      <a:schemeClr val="accent5"/>
                    </a:solidFill>
                  </a:tcPr>
                </a:tc>
                <a:extLst>
                  <a:ext uri="{0D108BD9-81ED-4DB2-BD59-A6C34878D82A}">
                    <a16:rowId xmlns:a16="http://schemas.microsoft.com/office/drawing/2014/main" val="2070902424"/>
                  </a:ext>
                </a:extLst>
              </a:tr>
              <a:tr h="831370">
                <a:tc>
                  <a:txBody>
                    <a:bodyPr/>
                    <a:lstStyle/>
                    <a:p>
                      <a:pPr algn="r" fontAlgn="ctr"/>
                      <a:r>
                        <a:rPr lang="en-US" b="1" dirty="0">
                          <a:effectLst/>
                        </a:rPr>
                        <a:t>2</a:t>
                      </a:r>
                    </a:p>
                  </a:txBody>
                  <a:tcPr anchor="ctr">
                    <a:lnL>
                      <a:noFill/>
                    </a:lnL>
                    <a:lnR>
                      <a:noFill/>
                    </a:lnR>
                    <a:lnT>
                      <a:noFill/>
                    </a:lnT>
                    <a:lnB>
                      <a:noFill/>
                    </a:lnB>
                    <a:solidFill>
                      <a:schemeClr val="accent5">
                        <a:lumMod val="40000"/>
                        <a:lumOff val="60000"/>
                      </a:schemeClr>
                    </a:solidFill>
                  </a:tcPr>
                </a:tc>
                <a:tc>
                  <a:txBody>
                    <a:bodyPr/>
                    <a:lstStyle/>
                    <a:p>
                      <a:pPr algn="r" fontAlgn="ctr"/>
                      <a:r>
                        <a:rPr lang="en-US" b="1" dirty="0">
                          <a:effectLst/>
                        </a:rPr>
                        <a:t>Random Forest Regressor_161</a:t>
                      </a:r>
                    </a:p>
                  </a:txBody>
                  <a:tcPr anchor="ctr">
                    <a:lnL>
                      <a:noFill/>
                    </a:lnL>
                    <a:lnR>
                      <a:noFill/>
                    </a:lnR>
                    <a:lnT>
                      <a:noFill/>
                    </a:lnT>
                    <a:lnB>
                      <a:noFill/>
                    </a:lnB>
                    <a:solidFill>
                      <a:schemeClr val="accent5">
                        <a:lumMod val="40000"/>
                        <a:lumOff val="60000"/>
                      </a:schemeClr>
                    </a:solidFill>
                  </a:tcPr>
                </a:tc>
                <a:tc>
                  <a:txBody>
                    <a:bodyPr/>
                    <a:lstStyle/>
                    <a:p>
                      <a:pPr algn="r" fontAlgn="ctr"/>
                      <a:r>
                        <a:rPr lang="en-US" b="1" dirty="0">
                          <a:effectLst/>
                        </a:rPr>
                        <a:t>87.25</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189535276"/>
                  </a:ext>
                </a:extLst>
              </a:tr>
            </a:tbl>
          </a:graphicData>
        </a:graphic>
      </p:graphicFrame>
    </p:spTree>
    <p:extLst>
      <p:ext uri="{BB962C8B-B14F-4D97-AF65-F5344CB8AC3E}">
        <p14:creationId xmlns:p14="http://schemas.microsoft.com/office/powerpoint/2010/main" val="128910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D47E-DB4C-43D0-B544-4799E50A756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5C8B46D-D49B-4A15-8E87-D4BBFF2EEF59}"/>
              </a:ext>
            </a:extLst>
          </p:cNvPr>
          <p:cNvSpPr>
            <a:spLocks noGrp="1"/>
          </p:cNvSpPr>
          <p:nvPr>
            <p:ph type="body" sz="quarter" idx="13"/>
          </p:nvPr>
        </p:nvSpPr>
        <p:spPr/>
        <p:txBody>
          <a:bodyPr/>
          <a:lstStyle/>
          <a:p>
            <a:r>
              <a:rPr lang="en-US" dirty="0"/>
              <a:t>harjeet31@gmail.com</a:t>
            </a:r>
          </a:p>
        </p:txBody>
      </p:sp>
      <p:sp>
        <p:nvSpPr>
          <p:cNvPr id="4" name="Text Placeholder 3">
            <a:extLst>
              <a:ext uri="{FF2B5EF4-FFF2-40B4-BE49-F238E27FC236}">
                <a16:creationId xmlns:a16="http://schemas.microsoft.com/office/drawing/2014/main" id="{CC5DD50C-5B09-4748-B4C9-2194ECDE6BE7}"/>
              </a:ext>
            </a:extLst>
          </p:cNvPr>
          <p:cNvSpPr>
            <a:spLocks noGrp="1"/>
          </p:cNvSpPr>
          <p:nvPr>
            <p:ph type="body" sz="half" idx="2"/>
          </p:nvPr>
        </p:nvSpPr>
        <p:spPr/>
        <p:txBody>
          <a:bodyPr/>
          <a:lstStyle/>
          <a:p>
            <a:r>
              <a:rPr lang="en-US" dirty="0">
                <a:hlinkClick r:id="rId2"/>
              </a:rPr>
              <a:t>https://github.com/harjeet31/House-Price-Prediction-Model</a:t>
            </a:r>
            <a:endParaRPr lang="en-US" dirty="0"/>
          </a:p>
        </p:txBody>
      </p:sp>
    </p:spTree>
    <p:extLst>
      <p:ext uri="{BB962C8B-B14F-4D97-AF65-F5344CB8AC3E}">
        <p14:creationId xmlns:p14="http://schemas.microsoft.com/office/powerpoint/2010/main" val="4132841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6665-8F4A-416D-84CB-27E3C4BB53CF}"/>
              </a:ext>
            </a:extLst>
          </p:cNvPr>
          <p:cNvSpPr>
            <a:spLocks noGrp="1"/>
          </p:cNvSpPr>
          <p:nvPr>
            <p:ph type="title"/>
          </p:nvPr>
        </p:nvSpPr>
        <p:spPr>
          <a:xfrm>
            <a:off x="1543051" y="228600"/>
            <a:ext cx="9961562" cy="1676400"/>
          </a:xfrm>
        </p:spPr>
        <p:txBody>
          <a:bodyPr/>
          <a:lstStyle/>
          <a:p>
            <a:r>
              <a:rPr lang="en-US" dirty="0"/>
              <a:t> </a:t>
            </a:r>
            <a:r>
              <a:rPr lang="en-US" b="1" dirty="0"/>
              <a:t>House price dataset - Keys</a:t>
            </a:r>
          </a:p>
        </p:txBody>
      </p:sp>
      <p:pic>
        <p:nvPicPr>
          <p:cNvPr id="4" name="Content Placeholder 3">
            <a:extLst>
              <a:ext uri="{FF2B5EF4-FFF2-40B4-BE49-F238E27FC236}">
                <a16:creationId xmlns:a16="http://schemas.microsoft.com/office/drawing/2014/main" id="{238F9002-86B8-4BA6-B9A5-091E033B3010}"/>
              </a:ext>
            </a:extLst>
          </p:cNvPr>
          <p:cNvPicPr>
            <a:picLocks noGrp="1" noChangeAspect="1"/>
          </p:cNvPicPr>
          <p:nvPr>
            <p:ph idx="1"/>
          </p:nvPr>
        </p:nvPicPr>
        <p:blipFill>
          <a:blip r:embed="rId2"/>
          <a:stretch>
            <a:fillRect/>
          </a:stretch>
        </p:blipFill>
        <p:spPr>
          <a:xfrm>
            <a:off x="1266824" y="1385758"/>
            <a:ext cx="10029825" cy="5110292"/>
          </a:xfrm>
          <a:prstGeom prst="rect">
            <a:avLst/>
          </a:prstGeom>
        </p:spPr>
      </p:pic>
    </p:spTree>
    <p:extLst>
      <p:ext uri="{BB962C8B-B14F-4D97-AF65-F5344CB8AC3E}">
        <p14:creationId xmlns:p14="http://schemas.microsoft.com/office/powerpoint/2010/main" val="1677059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DD1C-FC14-4E62-9F28-A294D2FB7BD4}"/>
              </a:ext>
            </a:extLst>
          </p:cNvPr>
          <p:cNvSpPr>
            <a:spLocks noGrp="1"/>
          </p:cNvSpPr>
          <p:nvPr>
            <p:ph type="title"/>
          </p:nvPr>
        </p:nvSpPr>
        <p:spPr>
          <a:xfrm>
            <a:off x="1762125" y="295275"/>
            <a:ext cx="9742487" cy="1609725"/>
          </a:xfrm>
        </p:spPr>
        <p:txBody>
          <a:bodyPr/>
          <a:lstStyle/>
          <a:p>
            <a:r>
              <a:rPr lang="en-US" b="1" dirty="0"/>
              <a:t>Objective of Machine Learning Model</a:t>
            </a:r>
          </a:p>
        </p:txBody>
      </p:sp>
      <p:sp>
        <p:nvSpPr>
          <p:cNvPr id="3" name="Content Placeholder 2">
            <a:extLst>
              <a:ext uri="{FF2B5EF4-FFF2-40B4-BE49-F238E27FC236}">
                <a16:creationId xmlns:a16="http://schemas.microsoft.com/office/drawing/2014/main" id="{A43CD0D3-CB5F-4340-8FAB-BA4828EABE87}"/>
              </a:ext>
            </a:extLst>
          </p:cNvPr>
          <p:cNvSpPr>
            <a:spLocks noGrp="1"/>
          </p:cNvSpPr>
          <p:nvPr>
            <p:ph idx="1"/>
          </p:nvPr>
        </p:nvSpPr>
        <p:spPr>
          <a:xfrm>
            <a:off x="1676400" y="2133600"/>
            <a:ext cx="10067926" cy="752475"/>
          </a:xfrm>
        </p:spPr>
        <p:txBody>
          <a:bodyPr>
            <a:normAutofit/>
          </a:bodyPr>
          <a:lstStyle/>
          <a:p>
            <a:r>
              <a:rPr lang="en-US" sz="2000" b="1" dirty="0"/>
              <a:t>Build  ML Model to Predict the </a:t>
            </a:r>
            <a:r>
              <a:rPr lang="en-US" sz="2000" b="1" dirty="0" err="1"/>
              <a:t>SalePrice</a:t>
            </a:r>
            <a:r>
              <a:rPr lang="en-US" sz="2000" b="1" dirty="0"/>
              <a:t> of House based on given parameters.</a:t>
            </a:r>
          </a:p>
        </p:txBody>
      </p:sp>
      <p:pic>
        <p:nvPicPr>
          <p:cNvPr id="2050" name="Picture 2" descr="Image result for Supervised Machine Learning Model">
            <a:extLst>
              <a:ext uri="{FF2B5EF4-FFF2-40B4-BE49-F238E27FC236}">
                <a16:creationId xmlns:a16="http://schemas.microsoft.com/office/drawing/2014/main" id="{A5B1D215-145E-43E8-AC26-F9A6518EE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938" y="3114675"/>
            <a:ext cx="9422140" cy="2585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150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56EC-C3DF-438D-93BE-52147EC8D1A1}"/>
              </a:ext>
            </a:extLst>
          </p:cNvPr>
          <p:cNvSpPr>
            <a:spLocks noGrp="1"/>
          </p:cNvSpPr>
          <p:nvPr>
            <p:ph type="title"/>
          </p:nvPr>
        </p:nvSpPr>
        <p:spPr/>
        <p:txBody>
          <a:bodyPr/>
          <a:lstStyle/>
          <a:p>
            <a:r>
              <a:rPr lang="en-US" dirty="0"/>
              <a:t>  </a:t>
            </a:r>
            <a:r>
              <a:rPr lang="en-US" b="1" dirty="0"/>
              <a:t>Model Build Process</a:t>
            </a:r>
          </a:p>
        </p:txBody>
      </p:sp>
      <p:sp>
        <p:nvSpPr>
          <p:cNvPr id="3" name="Content Placeholder 2">
            <a:extLst>
              <a:ext uri="{FF2B5EF4-FFF2-40B4-BE49-F238E27FC236}">
                <a16:creationId xmlns:a16="http://schemas.microsoft.com/office/drawing/2014/main" id="{F8CB5E5C-E62D-42A6-8399-89FB1490BBAB}"/>
              </a:ext>
            </a:extLst>
          </p:cNvPr>
          <p:cNvSpPr>
            <a:spLocks noGrp="1"/>
          </p:cNvSpPr>
          <p:nvPr>
            <p:ph idx="1"/>
          </p:nvPr>
        </p:nvSpPr>
        <p:spPr>
          <a:xfrm>
            <a:off x="1798983" y="2133600"/>
            <a:ext cx="9705629" cy="4386470"/>
          </a:xfrm>
        </p:spPr>
        <p:txBody>
          <a:bodyPr/>
          <a:lstStyle/>
          <a:p>
            <a:r>
              <a:rPr lang="en-US" dirty="0"/>
              <a:t>Performed the below three iterations to select the different set of independent variable features to check their impact on target variable and model accuracy.</a:t>
            </a:r>
          </a:p>
          <a:p>
            <a:endParaRPr lang="en-US" dirty="0"/>
          </a:p>
          <a:p>
            <a:r>
              <a:rPr lang="en-US" dirty="0"/>
              <a:t>Select 10 highly corelated features to build model</a:t>
            </a:r>
          </a:p>
          <a:p>
            <a:r>
              <a:rPr lang="en-US" dirty="0"/>
              <a:t>Select 15 highly corelated features to build model</a:t>
            </a:r>
          </a:p>
          <a:p>
            <a:r>
              <a:rPr lang="en-US" dirty="0"/>
              <a:t>Consider all the numerical and categorical features </a:t>
            </a:r>
            <a:r>
              <a:rPr lang="en-US" dirty="0" err="1"/>
              <a:t>upto</a:t>
            </a:r>
            <a:r>
              <a:rPr lang="en-US" dirty="0"/>
              <a:t> 161 to build the model</a:t>
            </a:r>
          </a:p>
          <a:p>
            <a:endParaRPr lang="en-US" dirty="0"/>
          </a:p>
        </p:txBody>
      </p:sp>
    </p:spTree>
    <p:extLst>
      <p:ext uri="{BB962C8B-B14F-4D97-AF65-F5344CB8AC3E}">
        <p14:creationId xmlns:p14="http://schemas.microsoft.com/office/powerpoint/2010/main" val="589858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1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a:extLst>
              <a:ext uri="{FF2B5EF4-FFF2-40B4-BE49-F238E27FC236}">
                <a16:creationId xmlns:a16="http://schemas.microsoft.com/office/drawing/2014/main" id="{F4809E58-64E2-444A-A28C-22619EB3FC13}"/>
              </a:ext>
            </a:extLst>
          </p:cNvPr>
          <p:cNvSpPr>
            <a:spLocks noGrp="1"/>
          </p:cNvSpPr>
          <p:nvPr>
            <p:ph type="ctrTitle"/>
          </p:nvPr>
        </p:nvSpPr>
        <p:spPr>
          <a:xfrm>
            <a:off x="987215" y="1318590"/>
            <a:ext cx="5102159" cy="4220820"/>
          </a:xfrm>
        </p:spPr>
        <p:txBody>
          <a:bodyPr anchor="ctr">
            <a:normAutofit/>
          </a:bodyPr>
          <a:lstStyle/>
          <a:p>
            <a:r>
              <a:rPr lang="en-US" dirty="0">
                <a:solidFill>
                  <a:srgbClr val="FFFFFF"/>
                </a:solidFill>
              </a:rPr>
              <a:t>  		</a:t>
            </a:r>
            <a:r>
              <a:rPr lang="en-US" sz="8800" b="1" dirty="0">
                <a:solidFill>
                  <a:srgbClr val="FFFFFF"/>
                </a:solidFill>
              </a:rPr>
              <a:t>EDA</a:t>
            </a:r>
          </a:p>
        </p:txBody>
      </p:sp>
    </p:spTree>
    <p:extLst>
      <p:ext uri="{BB962C8B-B14F-4D97-AF65-F5344CB8AC3E}">
        <p14:creationId xmlns:p14="http://schemas.microsoft.com/office/powerpoint/2010/main" val="1959811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FC2CFD-9016-4EA1-B5AC-115877E70CF7}"/>
              </a:ext>
            </a:extLst>
          </p:cNvPr>
          <p:cNvSpPr>
            <a:spLocks noGrp="1"/>
          </p:cNvSpPr>
          <p:nvPr>
            <p:ph type="title"/>
          </p:nvPr>
        </p:nvSpPr>
        <p:spPr>
          <a:xfrm>
            <a:off x="1529437" y="275539"/>
            <a:ext cx="8911687" cy="1280890"/>
          </a:xfrm>
        </p:spPr>
        <p:txBody>
          <a:bodyPr/>
          <a:lstStyle/>
          <a:p>
            <a:r>
              <a:rPr lang="en-US" dirty="0"/>
              <a:t>Target Variable – Sale Price of House</a:t>
            </a:r>
          </a:p>
        </p:txBody>
      </p:sp>
      <p:sp>
        <p:nvSpPr>
          <p:cNvPr id="5" name="Text Placeholder 4">
            <a:extLst>
              <a:ext uri="{FF2B5EF4-FFF2-40B4-BE49-F238E27FC236}">
                <a16:creationId xmlns:a16="http://schemas.microsoft.com/office/drawing/2014/main" id="{C7A871C6-91EE-4005-8D05-EFD562687108}"/>
              </a:ext>
            </a:extLst>
          </p:cNvPr>
          <p:cNvSpPr>
            <a:spLocks noGrp="1"/>
          </p:cNvSpPr>
          <p:nvPr>
            <p:ph type="body" idx="1"/>
          </p:nvPr>
        </p:nvSpPr>
        <p:spPr>
          <a:xfrm>
            <a:off x="1308992" y="1366497"/>
            <a:ext cx="3992732" cy="576262"/>
          </a:xfrm>
        </p:spPr>
        <p:txBody>
          <a:bodyPr/>
          <a:lstStyle/>
          <a:p>
            <a:r>
              <a:rPr lang="en-US" sz="1800" dirty="0"/>
              <a:t>Sale Price little right skewed in original dataset</a:t>
            </a:r>
          </a:p>
        </p:txBody>
      </p:sp>
      <p:pic>
        <p:nvPicPr>
          <p:cNvPr id="1026" name="Picture 2">
            <a:extLst>
              <a:ext uri="{FF2B5EF4-FFF2-40B4-BE49-F238E27FC236}">
                <a16:creationId xmlns:a16="http://schemas.microsoft.com/office/drawing/2014/main" id="{237BADE7-2DA6-4218-9DFD-C3CE3D76CDE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7452" y="1828800"/>
            <a:ext cx="6236990" cy="45638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F3D248AD-8D02-4E68-9B38-2DE955479A85}"/>
              </a:ext>
            </a:extLst>
          </p:cNvPr>
          <p:cNvSpPr>
            <a:spLocks noGrp="1"/>
          </p:cNvSpPr>
          <p:nvPr>
            <p:ph type="body" sz="quarter" idx="3"/>
          </p:nvPr>
        </p:nvSpPr>
        <p:spPr>
          <a:xfrm>
            <a:off x="6979855" y="1330755"/>
            <a:ext cx="5212145" cy="716706"/>
          </a:xfrm>
        </p:spPr>
        <p:txBody>
          <a:bodyPr/>
          <a:lstStyle/>
          <a:p>
            <a:r>
              <a:rPr lang="en-US" sz="1800" dirty="0"/>
              <a:t>Sale Price become Normally distributed after log transformation.</a:t>
            </a:r>
          </a:p>
        </p:txBody>
      </p:sp>
      <p:pic>
        <p:nvPicPr>
          <p:cNvPr id="1028" name="Picture 4">
            <a:extLst>
              <a:ext uri="{FF2B5EF4-FFF2-40B4-BE49-F238E27FC236}">
                <a16:creationId xmlns:a16="http://schemas.microsoft.com/office/drawing/2014/main" id="{26F94B4E-041E-4ACE-ACD2-70916CC54C2D}"/>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274442" y="1987826"/>
            <a:ext cx="5736950" cy="434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469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4"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5"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6"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7"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8"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9"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0"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1"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2"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3"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4"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5"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7" name="Group 86">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8"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9"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0"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1"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2"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3"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4"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5"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6"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7"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8"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9"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1" name="Rectangle 100">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3"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5" name="Rectangle 104">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BCA4B8C-462E-4F05-85F0-BC78712696C8}"/>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Missing Values in Dataset</a:t>
            </a:r>
          </a:p>
        </p:txBody>
      </p:sp>
      <p:sp>
        <p:nvSpPr>
          <p:cNvPr id="109"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2052" name="Picture 4">
            <a:extLst>
              <a:ext uri="{FF2B5EF4-FFF2-40B4-BE49-F238E27FC236}">
                <a16:creationId xmlns:a16="http://schemas.microsoft.com/office/drawing/2014/main" id="{88A3A268-B1FC-479E-AC26-F75561B9B6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2843" y="540327"/>
            <a:ext cx="7390549" cy="466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10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5" name="Rectangle 10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7" name="Rectangle 10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E11D45-AD58-4E94-AC6C-093429DFBAE3}"/>
              </a:ext>
            </a:extLst>
          </p:cNvPr>
          <p:cNvSpPr>
            <a:spLocks noGrp="1"/>
          </p:cNvSpPr>
          <p:nvPr>
            <p:ph type="title"/>
          </p:nvPr>
        </p:nvSpPr>
        <p:spPr>
          <a:xfrm>
            <a:off x="540279" y="1795849"/>
            <a:ext cx="3778870" cy="3114818"/>
          </a:xfrm>
        </p:spPr>
        <p:txBody>
          <a:bodyPr vert="horz" lIns="91440" tIns="45720" rIns="91440" bIns="45720" rtlCol="0" anchor="b">
            <a:normAutofit/>
          </a:bodyPr>
          <a:lstStyle/>
          <a:p>
            <a:pPr>
              <a:lnSpc>
                <a:spcPct val="90000"/>
              </a:lnSpc>
            </a:pPr>
            <a:r>
              <a:rPr lang="en-US" sz="4000">
                <a:solidFill>
                  <a:srgbClr val="FEFFFF"/>
                </a:solidFill>
              </a:rPr>
              <a:t>Correlation Matrix – Heat map of different features</a:t>
            </a:r>
          </a:p>
        </p:txBody>
      </p:sp>
      <p:pic>
        <p:nvPicPr>
          <p:cNvPr id="3074" name="Picture 2" descr="A screenshot of a computer&#10;&#10;Description automatically generated">
            <a:extLst>
              <a:ext uri="{FF2B5EF4-FFF2-40B4-BE49-F238E27FC236}">
                <a16:creationId xmlns:a16="http://schemas.microsoft.com/office/drawing/2014/main" id="{947CA17A-EEC4-4CF2-A291-74D902A00A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27" r="6125" b="9091"/>
          <a:stretch/>
        </p:blipFill>
        <p:spPr bwMode="auto">
          <a:xfrm>
            <a:off x="4639732" y="10"/>
            <a:ext cx="7552267" cy="6857990"/>
          </a:xfrm>
          <a:prstGeom prst="rect">
            <a:avLst/>
          </a:prstGeom>
          <a:noFill/>
          <a:extLst>
            <a:ext uri="{909E8E84-426E-40DD-AFC4-6F175D3DCCD1}">
              <a14:hiddenFill xmlns:a14="http://schemas.microsoft.com/office/drawing/2010/main">
                <a:solidFill>
                  <a:srgbClr val="FFFFFF"/>
                </a:solidFill>
              </a14:hiddenFill>
            </a:ext>
          </a:extLst>
        </p:spPr>
      </p:pic>
      <p:sp>
        <p:nvSpPr>
          <p:cNvPr id="10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6681365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3.xml><?xml version="1.0" encoding="utf-8"?>
<ds:datastoreItem xmlns:ds="http://schemas.openxmlformats.org/officeDocument/2006/customXml" ds:itemID="{630306FE-3C13-447E-86EE-A14EA9341C8A}">
  <ds:schemaRef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571</Words>
  <Application>Microsoft Office PowerPoint</Application>
  <PresentationFormat>Widescreen</PresentationFormat>
  <Paragraphs>120</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Black</vt:lpstr>
      <vt:lpstr>Arial Nova Cond</vt:lpstr>
      <vt:lpstr>Calibri</vt:lpstr>
      <vt:lpstr>Century Gothic</vt:lpstr>
      <vt:lpstr>Wingdings 3</vt:lpstr>
      <vt:lpstr>Wisp</vt:lpstr>
      <vt:lpstr>House Price Predictive Modelling</vt:lpstr>
      <vt:lpstr>House Price Prediction Model </vt:lpstr>
      <vt:lpstr> House price dataset - Keys</vt:lpstr>
      <vt:lpstr>Objective of Machine Learning Model</vt:lpstr>
      <vt:lpstr>  Model Build Process</vt:lpstr>
      <vt:lpstr>    EDA</vt:lpstr>
      <vt:lpstr>Target Variable – Sale Price of House</vt:lpstr>
      <vt:lpstr>Missing Values in Dataset</vt:lpstr>
      <vt:lpstr>Correlation Matrix – Heat map of different features</vt:lpstr>
      <vt:lpstr>Selection of 10 most Significant numerical features of House data</vt:lpstr>
      <vt:lpstr>OverallQual Vs SalePrice </vt:lpstr>
      <vt:lpstr> Living Area Vs SalePrice</vt:lpstr>
      <vt:lpstr># GarageCars Vs SalePrice</vt:lpstr>
      <vt:lpstr>YearBuilt vs Sale Price</vt:lpstr>
      <vt:lpstr> Remodal vs Sale Price</vt:lpstr>
      <vt:lpstr>Creating Model with 10 significant feature variables </vt:lpstr>
      <vt:lpstr>Result of Model with 10 features</vt:lpstr>
      <vt:lpstr>Result of Model with 15 features </vt:lpstr>
      <vt:lpstr>Consider all the categorical features of the dataset</vt:lpstr>
      <vt:lpstr>Feature Engineering</vt:lpstr>
      <vt:lpstr>Model Building </vt:lpstr>
      <vt:lpstr>Result of selection of 161 features using PCA method</vt:lpstr>
      <vt:lpstr>Comparison of Accuracy of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2019-10-20T20:09:54Z</dcterms:created>
  <dcterms:modified xsi:type="dcterms:W3CDTF">2019-10-20T20:31:35Z</dcterms:modified>
</cp:coreProperties>
</file>